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68" r:id="rId1"/>
  </p:sldMasterIdLst>
  <p:notesMasterIdLst>
    <p:notesMasterId r:id="rId30"/>
  </p:notesMasterIdLst>
  <p:sldIdLst>
    <p:sldId id="256" r:id="rId2"/>
    <p:sldId id="257" r:id="rId3"/>
    <p:sldId id="272" r:id="rId4"/>
    <p:sldId id="273" r:id="rId5"/>
    <p:sldId id="258" r:id="rId6"/>
    <p:sldId id="274" r:id="rId7"/>
    <p:sldId id="259" r:id="rId8"/>
    <p:sldId id="260" r:id="rId9"/>
    <p:sldId id="269" r:id="rId10"/>
    <p:sldId id="262" r:id="rId11"/>
    <p:sldId id="264" r:id="rId12"/>
    <p:sldId id="263" r:id="rId13"/>
    <p:sldId id="265" r:id="rId14"/>
    <p:sldId id="270" r:id="rId15"/>
    <p:sldId id="271" r:id="rId16"/>
    <p:sldId id="280" r:id="rId17"/>
    <p:sldId id="279" r:id="rId18"/>
    <p:sldId id="276" r:id="rId19"/>
    <p:sldId id="278" r:id="rId20"/>
    <p:sldId id="277" r:id="rId21"/>
    <p:sldId id="285" r:id="rId22"/>
    <p:sldId id="281" r:id="rId23"/>
    <p:sldId id="282" r:id="rId24"/>
    <p:sldId id="284" r:id="rId25"/>
    <p:sldId id="283" r:id="rId26"/>
    <p:sldId id="287" r:id="rId27"/>
    <p:sldId id="275" r:id="rId28"/>
    <p:sldId id="286"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581" autoAdjust="0"/>
  </p:normalViewPr>
  <p:slideViewPr>
    <p:cSldViewPr>
      <p:cViewPr varScale="1">
        <p:scale>
          <a:sx n="81" d="100"/>
          <a:sy n="81" d="100"/>
        </p:scale>
        <p:origin x="2484"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gif>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2D0594-89FA-4293-83AB-7449A8E0A8BA}" type="datetimeFigureOut">
              <a:rPr lang="ru-RU" smtClean="0"/>
              <a:t>20.04.2021</a:t>
            </a:fld>
            <a:endParaRPr lang="ru-RU"/>
          </a:p>
        </p:txBody>
      </p:sp>
      <p:sp>
        <p:nvSpPr>
          <p:cNvPr id="4" name="Образ слайда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E9ECB0-D061-494B-8A8F-B71B3527B10B}" type="slidenum">
              <a:rPr lang="ru-RU" smtClean="0"/>
              <a:t>‹#›</a:t>
            </a:fld>
            <a:endParaRPr lang="ru-RU"/>
          </a:p>
        </p:txBody>
      </p:sp>
    </p:spTree>
    <p:extLst>
      <p:ext uri="{BB962C8B-B14F-4D97-AF65-F5344CB8AC3E}">
        <p14:creationId xmlns:p14="http://schemas.microsoft.com/office/powerpoint/2010/main" val="2398114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8E9ECB0-D061-494B-8A8F-B71B3527B10B}" type="slidenum">
              <a:rPr lang="ru-RU" smtClean="0"/>
              <a:t>13</a:t>
            </a:fld>
            <a:endParaRPr lang="ru-RU"/>
          </a:p>
        </p:txBody>
      </p:sp>
    </p:spTree>
    <p:extLst>
      <p:ext uri="{BB962C8B-B14F-4D97-AF65-F5344CB8AC3E}">
        <p14:creationId xmlns:p14="http://schemas.microsoft.com/office/powerpoint/2010/main" val="3352736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8E9ECB0-D061-494B-8A8F-B71B3527B10B}" type="slidenum">
              <a:rPr lang="ru-RU" smtClean="0"/>
              <a:t>21</a:t>
            </a:fld>
            <a:endParaRPr lang="ru-RU"/>
          </a:p>
        </p:txBody>
      </p:sp>
    </p:spTree>
    <p:extLst>
      <p:ext uri="{BB962C8B-B14F-4D97-AF65-F5344CB8AC3E}">
        <p14:creationId xmlns:p14="http://schemas.microsoft.com/office/powerpoint/2010/main" val="9689532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There are two strategies for partitioning work among threads: </a:t>
            </a:r>
            <a:r>
              <a:rPr lang="en-US" b="1" i="1" dirty="0" smtClean="0"/>
              <a:t>data parallelism</a:t>
            </a:r>
            <a:r>
              <a:rPr lang="en-US" dirty="0" smtClean="0"/>
              <a:t> and </a:t>
            </a:r>
            <a:r>
              <a:rPr lang="en-US" b="1" i="1" dirty="0" smtClean="0"/>
              <a:t>task parallelism</a:t>
            </a:r>
            <a:r>
              <a:rPr lang="en-US" dirty="0" smtClean="0"/>
              <a:t>.</a:t>
            </a:r>
          </a:p>
          <a:p>
            <a:r>
              <a:rPr lang="en-US" dirty="0" smtClean="0"/>
              <a:t>When a set of tasks must be performed on many data values, we can parallelize by having each thread perform the (same) set of tasks on a subset of values. This is called </a:t>
            </a:r>
            <a:r>
              <a:rPr lang="en-US" i="1" dirty="0" smtClean="0"/>
              <a:t>data parallelism</a:t>
            </a:r>
            <a:r>
              <a:rPr lang="en-US" dirty="0" smtClean="0"/>
              <a:t> because we are partitioning the </a:t>
            </a:r>
            <a:r>
              <a:rPr lang="en-US" b="1" i="1" dirty="0" smtClean="0"/>
              <a:t>data</a:t>
            </a:r>
            <a:r>
              <a:rPr lang="en-US" dirty="0" smtClean="0"/>
              <a:t> between threads. In contrast, with </a:t>
            </a:r>
            <a:r>
              <a:rPr lang="en-US" i="1" dirty="0" smtClean="0"/>
              <a:t>task parallelism</a:t>
            </a:r>
            <a:r>
              <a:rPr lang="en-US" dirty="0" smtClean="0"/>
              <a:t> we partition the </a:t>
            </a:r>
            <a:r>
              <a:rPr lang="en-US" b="1" i="1" dirty="0" smtClean="0"/>
              <a:t>tasks</a:t>
            </a:r>
            <a:r>
              <a:rPr lang="en-US" dirty="0" smtClean="0"/>
              <a:t>; in other words, we have each thread perform a different task.</a:t>
            </a:r>
          </a:p>
          <a:p>
            <a:endParaRPr lang="en-US" dirty="0" smtClean="0"/>
          </a:p>
          <a:p>
            <a:r>
              <a:rPr lang="en-US" dirty="0" smtClean="0"/>
              <a:t>In general, data parallelism is easier and scales better to highly parallel hardware, because it reduces or eliminates shared data (thereby reducing contention and thread-safety issues). Also, data parallelism leverages the fact that there are often more data values than discrete tasks, increasing the parallelism potential.</a:t>
            </a:r>
          </a:p>
          <a:p>
            <a:endParaRPr lang="en-US" dirty="0" smtClean="0"/>
          </a:p>
          <a:p>
            <a:r>
              <a:rPr lang="en-US" dirty="0" smtClean="0"/>
              <a:t>PLINQ offers the richest functionality: it automates all the steps of parallelization — including </a:t>
            </a:r>
            <a:r>
              <a:rPr lang="en-US" b="1" dirty="0" smtClean="0"/>
              <a:t>partitioning</a:t>
            </a:r>
            <a:r>
              <a:rPr lang="en-US" dirty="0" smtClean="0"/>
              <a:t> the work into tasks, </a:t>
            </a:r>
            <a:r>
              <a:rPr lang="en-US" b="1" dirty="0" smtClean="0"/>
              <a:t>executing</a:t>
            </a:r>
            <a:r>
              <a:rPr lang="en-US" dirty="0" smtClean="0"/>
              <a:t> those tasks on threads, and </a:t>
            </a:r>
            <a:r>
              <a:rPr lang="en-US" b="1" dirty="0" smtClean="0"/>
              <a:t>collating</a:t>
            </a:r>
            <a:r>
              <a:rPr lang="en-US" dirty="0" smtClean="0"/>
              <a:t> the results into a single output sequence. It’s called </a:t>
            </a:r>
            <a:r>
              <a:rPr lang="en-US" b="1" i="1" dirty="0" smtClean="0"/>
              <a:t>declarative</a:t>
            </a:r>
            <a:r>
              <a:rPr lang="en-US" dirty="0" smtClean="0"/>
              <a:t> — because you simply declare that you want to parallelize your work (which you structure as a LINQ query), and let the Framework take care of the implementation details. In contrast, the other approaches are </a:t>
            </a:r>
            <a:r>
              <a:rPr lang="en-US" b="1" i="1" dirty="0" smtClean="0"/>
              <a:t>imperative</a:t>
            </a:r>
            <a:r>
              <a:rPr lang="en-US" dirty="0" smtClean="0"/>
              <a:t>, in that you need to explicitly write code to partition or collate. In the case of the Parallel class, you must collate results yourself</a:t>
            </a:r>
            <a:endParaRPr lang="ru-RU" dirty="0" smtClean="0"/>
          </a:p>
          <a:p>
            <a:endParaRPr lang="ru-RU" dirty="0" smtClean="0"/>
          </a:p>
          <a:p>
            <a:r>
              <a:rPr lang="en-US" dirty="0" smtClean="0"/>
              <a:t>Parallel</a:t>
            </a:r>
            <a:r>
              <a:rPr lang="en-US" baseline="0" dirty="0" smtClean="0"/>
              <a:t> vs PLINQ:</a:t>
            </a:r>
          </a:p>
          <a:p>
            <a:r>
              <a:rPr lang="en-US" baseline="0" dirty="0" smtClean="0"/>
              <a:t>  https://m.habr.com/ru/post/135942/</a:t>
            </a:r>
          </a:p>
          <a:p>
            <a:r>
              <a:rPr lang="en-US" baseline="0" dirty="0" smtClean="0"/>
              <a:t>  https://download.microsoft.com/download/B/C/F/BCFD4868-1354-45E3-B71B-B851CD78733D/WhenToUseParallelForEachOrPLINQ.pdf</a:t>
            </a:r>
            <a:endParaRPr lang="ru-RU" dirty="0"/>
          </a:p>
        </p:txBody>
      </p:sp>
      <p:sp>
        <p:nvSpPr>
          <p:cNvPr id="4" name="Номер слайда 3"/>
          <p:cNvSpPr>
            <a:spLocks noGrp="1"/>
          </p:cNvSpPr>
          <p:nvPr>
            <p:ph type="sldNum" sz="quarter" idx="10"/>
          </p:nvPr>
        </p:nvSpPr>
        <p:spPr/>
        <p:txBody>
          <a:bodyPr/>
          <a:lstStyle/>
          <a:p>
            <a:fld id="{58E9ECB0-D061-494B-8A8F-B71B3527B10B}" type="slidenum">
              <a:rPr lang="ru-RU" smtClean="0"/>
              <a:t>22</a:t>
            </a:fld>
            <a:endParaRPr lang="ru-RU"/>
          </a:p>
        </p:txBody>
      </p:sp>
    </p:spTree>
    <p:extLst>
      <p:ext uri="{BB962C8B-B14F-4D97-AF65-F5344CB8AC3E}">
        <p14:creationId xmlns:p14="http://schemas.microsoft.com/office/powerpoint/2010/main" val="778429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200" b="0" i="0" u="none" strike="noStrike" kern="1200" dirty="0" err="1" smtClean="0">
                <a:solidFill>
                  <a:schemeClr val="tx1"/>
                </a:solidFill>
                <a:effectLst/>
                <a:latin typeface="+mn-lt"/>
                <a:ea typeface="+mn-ea"/>
                <a:cs typeface="+mn-cs"/>
              </a:rPr>
              <a:t>AsParallel</a:t>
            </a:r>
            <a:r>
              <a:rPr lang="en-US" sz="1200" b="0" i="0" u="none" strike="noStrike" kern="1200" dirty="0" smtClean="0">
                <a:solidFill>
                  <a:schemeClr val="tx1"/>
                </a:solidFill>
                <a:effectLst/>
                <a:latin typeface="+mn-lt"/>
                <a:ea typeface="+mn-ea"/>
                <a:cs typeface="+mn-cs"/>
              </a:rPr>
              <a:t> - </a:t>
            </a:r>
            <a:r>
              <a:rPr lang="ru-RU" sz="1200" b="0" i="0" u="none" strike="noStrike" kern="1200" dirty="0" smtClean="0">
                <a:solidFill>
                  <a:schemeClr val="tx1"/>
                </a:solidFill>
                <a:effectLst/>
                <a:latin typeface="+mn-lt"/>
                <a:ea typeface="+mn-ea"/>
                <a:cs typeface="+mn-cs"/>
              </a:rPr>
              <a:t>магия! </a:t>
            </a:r>
            <a:r>
              <a:rPr lang="en-US" sz="1200" b="0" i="0" u="none" strike="noStrike" kern="1200" dirty="0" err="1" smtClean="0">
                <a:solidFill>
                  <a:schemeClr val="tx1"/>
                </a:solidFill>
                <a:effectLst/>
                <a:latin typeface="+mn-lt"/>
                <a:ea typeface="+mn-ea"/>
                <a:cs typeface="+mn-cs"/>
              </a:rPr>
              <a:t>IEnumerable</a:t>
            </a:r>
            <a:r>
              <a:rPr lang="en-US" sz="1200" b="0" i="0" u="none" strike="noStrike" kern="1200" dirty="0" smtClean="0">
                <a:solidFill>
                  <a:schemeClr val="tx1"/>
                </a:solidFill>
                <a:effectLst/>
                <a:latin typeface="+mn-lt"/>
                <a:ea typeface="+mn-ea"/>
                <a:cs typeface="+mn-cs"/>
              </a:rPr>
              <a:t>&lt;T&gt; </a:t>
            </a:r>
            <a:r>
              <a:rPr lang="ru-RU" sz="1200" b="0" i="0" u="none" strike="noStrike" kern="1200" dirty="0" smtClean="0">
                <a:solidFill>
                  <a:schemeClr val="tx1"/>
                </a:solidFill>
                <a:effectLst/>
                <a:latin typeface="+mn-lt"/>
                <a:ea typeface="+mn-ea"/>
                <a:cs typeface="+mn-cs"/>
              </a:rPr>
              <a:t>превращается в </a:t>
            </a:r>
            <a:r>
              <a:rPr lang="en-US" sz="1200" b="0" i="0" u="none" strike="noStrike" kern="1200" dirty="0" err="1" smtClean="0">
                <a:solidFill>
                  <a:schemeClr val="tx1"/>
                </a:solidFill>
                <a:effectLst/>
                <a:latin typeface="+mn-lt"/>
                <a:ea typeface="+mn-ea"/>
                <a:cs typeface="+mn-cs"/>
              </a:rPr>
              <a:t>ParallelQuery</a:t>
            </a:r>
            <a:r>
              <a:rPr lang="en-US" sz="1200" b="0" i="0" u="none" strike="noStrike" kern="1200" dirty="0" smtClean="0">
                <a:solidFill>
                  <a:schemeClr val="tx1"/>
                </a:solidFill>
                <a:effectLst/>
                <a:latin typeface="+mn-lt"/>
                <a:ea typeface="+mn-ea"/>
                <a:cs typeface="+mn-cs"/>
              </a:rPr>
              <a:t>&lt;T&gt;</a:t>
            </a:r>
            <a:endParaRPr lang="ru-RU" sz="1200" b="0" i="0" u="none" strike="noStrike" kern="1200" dirty="0" smtClean="0">
              <a:solidFill>
                <a:schemeClr val="tx1"/>
              </a:solidFill>
              <a:effectLst/>
              <a:latin typeface="+mn-lt"/>
              <a:ea typeface="+mn-ea"/>
              <a:cs typeface="+mn-cs"/>
            </a:endParaRPr>
          </a:p>
          <a:p>
            <a:endParaRPr lang="en-US" sz="1200" b="0" i="0" u="none" strike="noStrike" kern="1200" dirty="0" smtClean="0">
              <a:solidFill>
                <a:schemeClr val="tx1"/>
              </a:solidFill>
              <a:effectLst/>
              <a:latin typeface="+mn-lt"/>
              <a:ea typeface="+mn-ea"/>
              <a:cs typeface="+mn-cs"/>
            </a:endParaRPr>
          </a:p>
          <a:p>
            <a:r>
              <a:rPr lang="en-US" dirty="0" smtClean="0"/>
              <a:t>PLINQ will always attempt to execute a query at least as fast as the query would run sequentially. Although PLINQ does not look at how computationally expensive the user delegates are, or how big the input source is, it does look for certain query "shapes." Specifically, it looks for query operators or combinations of operators that typically cause a query to execute more slowly in parallel mode. When it finds such shapes, PLINQ by default falls back to sequential mode.</a:t>
            </a:r>
            <a:endParaRPr lang="ru-RU" dirty="0" smtClean="0"/>
          </a:p>
          <a:p>
            <a:endParaRPr lang="ru-RU" dirty="0" smtClean="0"/>
          </a:p>
          <a:p>
            <a:r>
              <a:rPr lang="en-US" dirty="0" smtClean="0"/>
              <a:t>The following list describes the query shapes that PLINQ by default will execute in sequential mode:</a:t>
            </a:r>
          </a:p>
          <a:p>
            <a:r>
              <a:rPr lang="en-US" dirty="0" smtClean="0"/>
              <a:t>Queries that contain a Select, indexed Where, indexed </a:t>
            </a:r>
            <a:r>
              <a:rPr lang="en-US" dirty="0" err="1" smtClean="0"/>
              <a:t>SelectMany</a:t>
            </a:r>
            <a:r>
              <a:rPr lang="en-US" dirty="0" smtClean="0"/>
              <a:t>, or </a:t>
            </a:r>
            <a:r>
              <a:rPr lang="en-US" dirty="0" err="1" smtClean="0"/>
              <a:t>ElementAt</a:t>
            </a:r>
            <a:r>
              <a:rPr lang="en-US" dirty="0" smtClean="0"/>
              <a:t> clause after an ordering or filtering operator that has removed or rearranged original indices.</a:t>
            </a:r>
          </a:p>
          <a:p>
            <a:r>
              <a:rPr lang="en-US" dirty="0" smtClean="0"/>
              <a:t>Queries that contain a Take, </a:t>
            </a:r>
            <a:r>
              <a:rPr lang="en-US" dirty="0" err="1" smtClean="0"/>
              <a:t>TakeWhile</a:t>
            </a:r>
            <a:r>
              <a:rPr lang="en-US" dirty="0" smtClean="0"/>
              <a:t>, Skip, </a:t>
            </a:r>
            <a:r>
              <a:rPr lang="en-US" dirty="0" err="1" smtClean="0"/>
              <a:t>SkipWhile</a:t>
            </a:r>
            <a:r>
              <a:rPr lang="en-US" dirty="0" smtClean="0"/>
              <a:t> operator and where indices in the source sequence are not in the original order.</a:t>
            </a:r>
          </a:p>
          <a:p>
            <a:r>
              <a:rPr lang="en-US" dirty="0" smtClean="0"/>
              <a:t>Queries that contain Zip or </a:t>
            </a:r>
            <a:r>
              <a:rPr lang="en-US" dirty="0" err="1" smtClean="0"/>
              <a:t>SequenceEquals</a:t>
            </a:r>
            <a:r>
              <a:rPr lang="en-US" dirty="0" smtClean="0"/>
              <a:t>, unless one of the data sources has an originally ordered index and the other data source is </a:t>
            </a:r>
            <a:r>
              <a:rPr lang="en-US" dirty="0" err="1" smtClean="0"/>
              <a:t>indexable</a:t>
            </a:r>
            <a:r>
              <a:rPr lang="en-US" dirty="0" smtClean="0"/>
              <a:t> (i.e. an array or </a:t>
            </a:r>
            <a:r>
              <a:rPr lang="en-US" dirty="0" err="1" smtClean="0"/>
              <a:t>IList</a:t>
            </a:r>
            <a:r>
              <a:rPr lang="en-US" dirty="0" smtClean="0"/>
              <a:t>(T)).</a:t>
            </a:r>
          </a:p>
          <a:p>
            <a:r>
              <a:rPr lang="en-US" dirty="0" smtClean="0"/>
              <a:t>Queries that contain </a:t>
            </a:r>
            <a:r>
              <a:rPr lang="en-US" dirty="0" err="1" smtClean="0"/>
              <a:t>Concat</a:t>
            </a:r>
            <a:r>
              <a:rPr lang="en-US" dirty="0" smtClean="0"/>
              <a:t>, unless it is applied to </a:t>
            </a:r>
            <a:r>
              <a:rPr lang="en-US" dirty="0" err="1" smtClean="0"/>
              <a:t>indexable</a:t>
            </a:r>
            <a:r>
              <a:rPr lang="en-US" dirty="0" smtClean="0"/>
              <a:t> data sources.</a:t>
            </a:r>
          </a:p>
          <a:p>
            <a:r>
              <a:rPr lang="en-US" dirty="0" smtClean="0"/>
              <a:t>Queries that contain Reverse, unless applied to an </a:t>
            </a:r>
            <a:r>
              <a:rPr lang="en-US" dirty="0" err="1" smtClean="0"/>
              <a:t>indexable</a:t>
            </a:r>
            <a:r>
              <a:rPr lang="en-US" dirty="0" smtClean="0"/>
              <a:t> data source.</a:t>
            </a:r>
          </a:p>
          <a:p>
            <a:endParaRPr lang="ru-RU" dirty="0" smtClean="0"/>
          </a:p>
          <a:p>
            <a:r>
              <a:rPr lang="en-US" dirty="0" smtClean="0"/>
              <a:t>https://docs.microsoft.com/en-us/dotnet/standard/parallel-programming/understanding-speedup-in-plinq?redirectedfrom=MSDN</a:t>
            </a:r>
            <a:endParaRPr lang="ru-RU" dirty="0"/>
          </a:p>
        </p:txBody>
      </p:sp>
      <p:sp>
        <p:nvSpPr>
          <p:cNvPr id="4" name="Номер слайда 3"/>
          <p:cNvSpPr>
            <a:spLocks noGrp="1"/>
          </p:cNvSpPr>
          <p:nvPr>
            <p:ph type="sldNum" sz="quarter" idx="10"/>
          </p:nvPr>
        </p:nvSpPr>
        <p:spPr/>
        <p:txBody>
          <a:bodyPr/>
          <a:lstStyle/>
          <a:p>
            <a:fld id="{58E9ECB0-D061-494B-8A8F-B71B3527B10B}" type="slidenum">
              <a:rPr lang="ru-RU" smtClean="0"/>
              <a:t>23</a:t>
            </a:fld>
            <a:endParaRPr lang="ru-RU"/>
          </a:p>
        </p:txBody>
      </p:sp>
    </p:spTree>
    <p:extLst>
      <p:ext uri="{BB962C8B-B14F-4D97-AF65-F5344CB8AC3E}">
        <p14:creationId xmlns:p14="http://schemas.microsoft.com/office/powerpoint/2010/main" val="31045933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200" b="0" i="0" kern="1200" dirty="0" smtClean="0">
                <a:solidFill>
                  <a:schemeClr val="tx1"/>
                </a:solidFill>
                <a:effectLst/>
                <a:latin typeface="+mn-lt"/>
                <a:ea typeface="+mn-ea"/>
                <a:cs typeface="+mn-cs"/>
              </a:rPr>
              <a:t>Degree of parallelism is the maximum number of concurrently executing tasks that will be used to process the query.</a:t>
            </a:r>
          </a:p>
          <a:p>
            <a:r>
              <a:rPr lang="en-US" sz="1200" b="0" i="0" kern="1200" dirty="0" smtClean="0">
                <a:solidFill>
                  <a:schemeClr val="tx1"/>
                </a:solidFill>
                <a:effectLst/>
                <a:latin typeface="+mn-lt"/>
                <a:ea typeface="+mn-ea"/>
                <a:cs typeface="+mn-cs"/>
              </a:rPr>
              <a:t>Motivation, </a:t>
            </a:r>
            <a:r>
              <a:rPr lang="en-US" sz="1200" b="0" i="0" kern="1200" dirty="0" err="1" smtClean="0">
                <a:solidFill>
                  <a:schemeClr val="tx1"/>
                </a:solidFill>
                <a:effectLst/>
                <a:latin typeface="+mn-lt"/>
                <a:ea typeface="+mn-ea"/>
                <a:cs typeface="+mn-cs"/>
              </a:rPr>
              <a:t>SetMinThreads</a:t>
            </a:r>
            <a:r>
              <a:rPr lang="en-US" sz="1200" b="0" i="0" kern="1200" dirty="0" smtClean="0">
                <a:solidFill>
                  <a:schemeClr val="tx1"/>
                </a:solidFill>
                <a:effectLst/>
                <a:latin typeface="+mn-lt"/>
                <a:ea typeface="+mn-ea"/>
                <a:cs typeface="+mn-cs"/>
              </a:rPr>
              <a:t> matters</a:t>
            </a:r>
            <a:endParaRPr lang="ru-RU" dirty="0"/>
          </a:p>
        </p:txBody>
      </p:sp>
      <p:sp>
        <p:nvSpPr>
          <p:cNvPr id="4" name="Номер слайда 3"/>
          <p:cNvSpPr>
            <a:spLocks noGrp="1"/>
          </p:cNvSpPr>
          <p:nvPr>
            <p:ph type="sldNum" sz="quarter" idx="10"/>
          </p:nvPr>
        </p:nvSpPr>
        <p:spPr/>
        <p:txBody>
          <a:bodyPr/>
          <a:lstStyle/>
          <a:p>
            <a:fld id="{58E9ECB0-D061-494B-8A8F-B71B3527B10B}" type="slidenum">
              <a:rPr lang="ru-RU" smtClean="0"/>
              <a:t>24</a:t>
            </a:fld>
            <a:endParaRPr lang="ru-RU"/>
          </a:p>
        </p:txBody>
      </p:sp>
    </p:spTree>
    <p:extLst>
      <p:ext uri="{BB962C8B-B14F-4D97-AF65-F5344CB8AC3E}">
        <p14:creationId xmlns:p14="http://schemas.microsoft.com/office/powerpoint/2010/main" val="2887649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It must keep track of the original ordering throughout the partitions and at merge time ensure that the ordering is consistent. Therefore, we recommend that you use </a:t>
            </a:r>
            <a:r>
              <a:rPr lang="en-US" dirty="0" err="1" smtClean="0"/>
              <a:t>AsOrdered</a:t>
            </a:r>
            <a:r>
              <a:rPr lang="en-US" dirty="0" smtClean="0"/>
              <a:t> only when it is required, and only for those parts of the query that require it. When order preservation is no longer required, use </a:t>
            </a:r>
            <a:r>
              <a:rPr lang="en-US" dirty="0" err="1" smtClean="0"/>
              <a:t>AsUnordered</a:t>
            </a:r>
            <a:r>
              <a:rPr lang="en-US" dirty="0" smtClean="0"/>
              <a:t> to turn it off.</a:t>
            </a:r>
          </a:p>
          <a:p>
            <a:endParaRPr lang="en-US" dirty="0" smtClean="0"/>
          </a:p>
          <a:p>
            <a:r>
              <a:rPr lang="en-US" dirty="0" smtClean="0"/>
              <a:t>Note that PLINQ preserves the ordering of a sequence produced by order-imposing operators for the rest of the query. In other words, operators such as </a:t>
            </a:r>
            <a:r>
              <a:rPr lang="en-US" dirty="0" err="1" smtClean="0"/>
              <a:t>OrderBy</a:t>
            </a:r>
            <a:r>
              <a:rPr lang="en-US" dirty="0" smtClean="0"/>
              <a:t> and </a:t>
            </a:r>
            <a:r>
              <a:rPr lang="en-US" dirty="0" err="1" smtClean="0"/>
              <a:t>ThenBy</a:t>
            </a:r>
            <a:r>
              <a:rPr lang="en-US" dirty="0" smtClean="0"/>
              <a:t> are treated as if they were followed by a call to </a:t>
            </a:r>
            <a:r>
              <a:rPr lang="en-US" dirty="0" err="1" smtClean="0"/>
              <a:t>AsOrdered</a:t>
            </a:r>
            <a:r>
              <a:rPr lang="en-US" dirty="0" smtClean="0"/>
              <a:t>.</a:t>
            </a:r>
          </a:p>
          <a:p>
            <a:endParaRPr lang="en-US" dirty="0" smtClean="0"/>
          </a:p>
          <a:p>
            <a:r>
              <a:rPr lang="en-US" dirty="0" smtClean="0"/>
              <a:t>The following PLINQ query operators may in some cases require ordered source sequences to produce correct results:</a:t>
            </a:r>
          </a:p>
          <a:p>
            <a:r>
              <a:rPr lang="en-US" dirty="0" smtClean="0"/>
              <a:t>    Reverse, </a:t>
            </a:r>
            <a:r>
              <a:rPr lang="en-US" dirty="0" err="1" smtClean="0"/>
              <a:t>SequenceEqual</a:t>
            </a:r>
            <a:r>
              <a:rPr lang="en-US" dirty="0" smtClean="0"/>
              <a:t>, </a:t>
            </a:r>
            <a:r>
              <a:rPr lang="en-US" dirty="0" err="1" smtClean="0"/>
              <a:t>TakeWhile</a:t>
            </a:r>
            <a:r>
              <a:rPr lang="en-US" dirty="0" smtClean="0"/>
              <a:t>, </a:t>
            </a:r>
            <a:r>
              <a:rPr lang="en-US" dirty="0" err="1" smtClean="0"/>
              <a:t>SkipWhile</a:t>
            </a:r>
            <a:r>
              <a:rPr lang="en-US" dirty="0" smtClean="0"/>
              <a:t>, Zip</a:t>
            </a:r>
          </a:p>
          <a:p>
            <a:endParaRPr lang="en-US" dirty="0" smtClean="0"/>
          </a:p>
          <a:p>
            <a:r>
              <a:rPr lang="en-US" dirty="0" smtClean="0"/>
              <a:t>Some operators</a:t>
            </a:r>
            <a:r>
              <a:rPr lang="en-US" baseline="0" dirty="0" smtClean="0"/>
              <a:t> output is non-deterministic on unordered source, and some adds additional requirements (such as commutability and associativity) on items.</a:t>
            </a:r>
            <a:endParaRPr lang="en-US" dirty="0" smtClean="0"/>
          </a:p>
          <a:p>
            <a:endParaRPr lang="en-US" dirty="0" smtClean="0"/>
          </a:p>
          <a:p>
            <a:r>
              <a:rPr lang="en-US" dirty="0" smtClean="0"/>
              <a:t>https://docs.microsoft.com/en-us/dotnet/standard/parallel-programming/order-preservation-in-plinq</a:t>
            </a:r>
          </a:p>
          <a:p>
            <a:endParaRPr lang="ru-RU" dirty="0"/>
          </a:p>
        </p:txBody>
      </p:sp>
      <p:sp>
        <p:nvSpPr>
          <p:cNvPr id="4" name="Номер слайда 3"/>
          <p:cNvSpPr>
            <a:spLocks noGrp="1"/>
          </p:cNvSpPr>
          <p:nvPr>
            <p:ph type="sldNum" sz="quarter" idx="10"/>
          </p:nvPr>
        </p:nvSpPr>
        <p:spPr/>
        <p:txBody>
          <a:bodyPr/>
          <a:lstStyle/>
          <a:p>
            <a:fld id="{58E9ECB0-D061-494B-8A8F-B71B3527B10B}" type="slidenum">
              <a:rPr lang="ru-RU" smtClean="0"/>
              <a:t>25</a:t>
            </a:fld>
            <a:endParaRPr lang="ru-RU"/>
          </a:p>
        </p:txBody>
      </p:sp>
    </p:spTree>
    <p:extLst>
      <p:ext uri="{BB962C8B-B14F-4D97-AF65-F5344CB8AC3E}">
        <p14:creationId xmlns:p14="http://schemas.microsoft.com/office/powerpoint/2010/main" val="21774889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200" b="0" i="0" kern="1200" dirty="0" smtClean="0">
                <a:solidFill>
                  <a:schemeClr val="tx1"/>
                </a:solidFill>
                <a:effectLst/>
                <a:latin typeface="+mn-lt"/>
                <a:ea typeface="+mn-ea"/>
                <a:cs typeface="+mn-cs"/>
              </a:rPr>
              <a:t>https://devblogs.microsoft.com/pfxteam/partitioning-in-plinq/</a:t>
            </a:r>
          </a:p>
          <a:p>
            <a:r>
              <a:rPr lang="en-US" sz="1200" b="0" i="0" kern="1200" smtClean="0">
                <a:solidFill>
                  <a:schemeClr val="tx1"/>
                </a:solidFill>
                <a:effectLst/>
                <a:latin typeface="+mn-lt"/>
                <a:ea typeface="+mn-ea"/>
                <a:cs typeface="+mn-cs"/>
              </a:rPr>
              <a:t>https://docs.microsoft.com/en-us/dotnet/standard/parallel-programming/custom-partitioners-for-plinq-and-tpl</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1. </a:t>
            </a:r>
            <a:r>
              <a:rPr lang="en-US" sz="1200" b="1" i="0" kern="1200" dirty="0" smtClean="0">
                <a:solidFill>
                  <a:schemeClr val="tx1"/>
                </a:solidFill>
                <a:effectLst/>
                <a:latin typeface="+mn-lt"/>
                <a:ea typeface="+mn-ea"/>
                <a:cs typeface="+mn-cs"/>
              </a:rPr>
              <a:t>Range Partitioning</a:t>
            </a:r>
            <a:r>
              <a:rPr lang="en-US" sz="1200" b="0" i="0" kern="1200" dirty="0" smtClean="0">
                <a:solidFill>
                  <a:schemeClr val="tx1"/>
                </a:solidFill>
                <a:effectLst/>
                <a:latin typeface="+mn-lt"/>
                <a:ea typeface="+mn-ea"/>
                <a:cs typeface="+mn-cs"/>
              </a:rPr>
              <a:t> – This is a pretty common partitioning scheme, but it only works with </a:t>
            </a:r>
            <a:r>
              <a:rPr lang="en-US" sz="1200" b="0" i="1" kern="1200" dirty="0" err="1" smtClean="0">
                <a:solidFill>
                  <a:schemeClr val="tx1"/>
                </a:solidFill>
                <a:effectLst/>
                <a:latin typeface="+mn-lt"/>
                <a:ea typeface="+mn-ea"/>
                <a:cs typeface="+mn-cs"/>
              </a:rPr>
              <a:t>indexible</a:t>
            </a:r>
            <a:r>
              <a:rPr lang="en-US" sz="1200" b="0" i="1" kern="1200" dirty="0" smtClean="0">
                <a:solidFill>
                  <a:schemeClr val="tx1"/>
                </a:solidFill>
                <a:effectLst/>
                <a:latin typeface="+mn-lt"/>
                <a:ea typeface="+mn-ea"/>
                <a:cs typeface="+mn-cs"/>
              </a:rPr>
              <a:t> data sources</a:t>
            </a:r>
            <a:r>
              <a:rPr lang="en-US" sz="1200" b="0" i="0" kern="1200" dirty="0" smtClean="0">
                <a:solidFill>
                  <a:schemeClr val="tx1"/>
                </a:solidFill>
                <a:effectLst/>
                <a:latin typeface="+mn-lt"/>
                <a:ea typeface="+mn-ea"/>
                <a:cs typeface="+mn-cs"/>
              </a:rPr>
              <a:t> such as lists and arrays. The benefits of these data sources is that we know the exact length and can access any of the elements within the arrays directly.  For the majority of cases, there are large performance benefits to using this type of partitioning.</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2. </a:t>
            </a:r>
            <a:r>
              <a:rPr lang="en-US" sz="1200" b="1" i="0" kern="1200" dirty="0" smtClean="0">
                <a:solidFill>
                  <a:schemeClr val="tx1"/>
                </a:solidFill>
                <a:effectLst/>
                <a:latin typeface="+mn-lt"/>
                <a:ea typeface="+mn-ea"/>
                <a:cs typeface="+mn-cs"/>
              </a:rPr>
              <a:t>Chunk Partitioning</a:t>
            </a:r>
            <a:r>
              <a:rPr lang="en-US" sz="1200" b="0" i="0" kern="1200" dirty="0" smtClean="0">
                <a:solidFill>
                  <a:schemeClr val="tx1"/>
                </a:solidFill>
                <a:effectLst/>
                <a:latin typeface="+mn-lt"/>
                <a:ea typeface="+mn-ea"/>
                <a:cs typeface="+mn-cs"/>
              </a:rPr>
              <a:t> – This is a general purpose partitioning scheme that works for any data source, and is the main partitioning type for </a:t>
            </a:r>
            <a:r>
              <a:rPr lang="en-US" sz="1200" b="0" i="1" kern="1200" dirty="0" smtClean="0">
                <a:solidFill>
                  <a:schemeClr val="tx1"/>
                </a:solidFill>
                <a:effectLst/>
                <a:latin typeface="+mn-lt"/>
                <a:ea typeface="+mn-ea"/>
                <a:cs typeface="+mn-cs"/>
              </a:rPr>
              <a:t>non-</a:t>
            </a:r>
            <a:r>
              <a:rPr lang="en-US" sz="1200" b="0" i="1" kern="1200" dirty="0" err="1" smtClean="0">
                <a:solidFill>
                  <a:schemeClr val="tx1"/>
                </a:solidFill>
                <a:effectLst/>
                <a:latin typeface="+mn-lt"/>
                <a:ea typeface="+mn-ea"/>
                <a:cs typeface="+mn-cs"/>
              </a:rPr>
              <a:t>indexible</a:t>
            </a:r>
            <a:r>
              <a:rPr lang="en-US" sz="1200" b="0" i="1" kern="1200" dirty="0" smtClean="0">
                <a:solidFill>
                  <a:schemeClr val="tx1"/>
                </a:solidFill>
                <a:effectLst/>
                <a:latin typeface="+mn-lt"/>
                <a:ea typeface="+mn-ea"/>
                <a:cs typeface="+mn-cs"/>
              </a:rPr>
              <a:t> data sources</a:t>
            </a:r>
            <a:r>
              <a:rPr lang="en-US" sz="1200" b="0" i="0" kern="1200" dirty="0" smtClean="0">
                <a:solidFill>
                  <a:schemeClr val="tx1"/>
                </a:solidFill>
                <a:effectLst/>
                <a:latin typeface="+mn-lt"/>
                <a:ea typeface="+mn-ea"/>
                <a:cs typeface="+mn-cs"/>
              </a:rPr>
              <a:t>. In this scheme, worker threads request data, and it is served up to the thread in chunks. </a:t>
            </a:r>
            <a:r>
              <a:rPr lang="en-US" sz="1200" b="0" i="0" kern="1200" dirty="0" err="1" smtClean="0">
                <a:solidFill>
                  <a:schemeClr val="tx1"/>
                </a:solidFill>
                <a:effectLst/>
                <a:latin typeface="+mn-lt"/>
                <a:ea typeface="+mn-ea"/>
                <a:cs typeface="+mn-cs"/>
              </a:rPr>
              <a:t>IEnumerables</a:t>
            </a:r>
            <a:r>
              <a:rPr lang="en-US" sz="1200" b="0" i="0" kern="1200" dirty="0" smtClean="0">
                <a:solidFill>
                  <a:schemeClr val="tx1"/>
                </a:solidFill>
                <a:effectLst/>
                <a:latin typeface="+mn-lt"/>
                <a:ea typeface="+mn-ea"/>
                <a:cs typeface="+mn-cs"/>
              </a:rPr>
              <a:t> and </a:t>
            </a:r>
            <a:r>
              <a:rPr lang="en-US" sz="1200" b="0" i="0" kern="1200" dirty="0" err="1" smtClean="0">
                <a:solidFill>
                  <a:schemeClr val="tx1"/>
                </a:solidFill>
                <a:effectLst/>
                <a:latin typeface="+mn-lt"/>
                <a:ea typeface="+mn-ea"/>
                <a:cs typeface="+mn-cs"/>
              </a:rPr>
              <a:t>IEnumerable</a:t>
            </a:r>
            <a:r>
              <a:rPr lang="en-US" sz="1200" b="0" i="0" kern="1200" dirty="0" smtClean="0">
                <a:solidFill>
                  <a:schemeClr val="tx1"/>
                </a:solidFill>
                <a:effectLst/>
                <a:latin typeface="+mn-lt"/>
                <a:ea typeface="+mn-ea"/>
                <a:cs typeface="+mn-cs"/>
              </a:rPr>
              <a:t>&lt;T&gt;s do not have fixed Count properties (there is a LINQ extension method for this, but that is not the same), so there’s no way to know when or if the data source will enumerate completely. Another important optimization is that chunk partitioning balances the load among cores, as the tasks per core dynamically request more work as needed. This ensures that all cores are utilized throughout the query and can all cross the finish line at the same time vs. a ragged, sequential entry to the end.</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3. </a:t>
            </a:r>
            <a:r>
              <a:rPr lang="en-US" sz="1200" b="1" i="0" kern="1200" dirty="0" smtClean="0">
                <a:solidFill>
                  <a:schemeClr val="tx1"/>
                </a:solidFill>
                <a:effectLst/>
                <a:latin typeface="+mn-lt"/>
                <a:ea typeface="+mn-ea"/>
                <a:cs typeface="+mn-cs"/>
              </a:rPr>
              <a:t>Hash Partitioning – </a:t>
            </a:r>
            <a:r>
              <a:rPr lang="en-US" sz="1200" b="0" i="0" kern="1200" dirty="0" smtClean="0">
                <a:solidFill>
                  <a:schemeClr val="tx1"/>
                </a:solidFill>
                <a:effectLst/>
                <a:latin typeface="+mn-lt"/>
                <a:ea typeface="+mn-ea"/>
                <a:cs typeface="+mn-cs"/>
              </a:rPr>
              <a:t>Hash partitioning is a special type of partitioning that is used by the query operators that must compare data elements (these operators are: Join, </a:t>
            </a:r>
            <a:r>
              <a:rPr lang="en-US" sz="1200" b="0" i="0" kern="1200" dirty="0" err="1" smtClean="0">
                <a:solidFill>
                  <a:schemeClr val="tx1"/>
                </a:solidFill>
                <a:effectLst/>
                <a:latin typeface="+mn-lt"/>
                <a:ea typeface="+mn-ea"/>
                <a:cs typeface="+mn-cs"/>
              </a:rPr>
              <a:t>GroupJoin</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GroupBy</a:t>
            </a:r>
            <a:r>
              <a:rPr lang="en-US" sz="1200" b="0" i="0" kern="1200" dirty="0" smtClean="0">
                <a:solidFill>
                  <a:schemeClr val="tx1"/>
                </a:solidFill>
                <a:effectLst/>
                <a:latin typeface="+mn-lt"/>
                <a:ea typeface="+mn-ea"/>
                <a:cs typeface="+mn-cs"/>
              </a:rPr>
              <a:t>, Distinct, Except, Union, Intersect). All of the data is processed and channeled to threads such that items with identical hash-codes will be handled by the same thread. This hash-partitioning work is costly, but it means that all the comparison work can then be performed without further synchronization. There’s a lot going on with hash-partitioning, so it’s not as speedy as the other types, especially when ordering is involved in the query.</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4. </a:t>
            </a:r>
            <a:r>
              <a:rPr lang="en-US" sz="1200" b="1" i="0" kern="1200" dirty="0" smtClean="0">
                <a:solidFill>
                  <a:schemeClr val="tx1"/>
                </a:solidFill>
                <a:effectLst/>
                <a:latin typeface="+mn-lt"/>
                <a:ea typeface="+mn-ea"/>
                <a:cs typeface="+mn-cs"/>
              </a:rPr>
              <a:t>Striped Partitioning</a:t>
            </a:r>
            <a:r>
              <a:rPr lang="en-US" sz="1200" b="0" i="0" kern="1200" dirty="0" smtClean="0">
                <a:solidFill>
                  <a:schemeClr val="tx1"/>
                </a:solidFill>
                <a:effectLst/>
                <a:latin typeface="+mn-lt"/>
                <a:ea typeface="+mn-ea"/>
                <a:cs typeface="+mn-cs"/>
              </a:rPr>
              <a:t> – This scheme is used for </a:t>
            </a:r>
            <a:r>
              <a:rPr lang="en-US" sz="1200" b="0" i="0" kern="1200" dirty="0" err="1" smtClean="0">
                <a:solidFill>
                  <a:schemeClr val="tx1"/>
                </a:solidFill>
                <a:effectLst/>
                <a:latin typeface="+mn-lt"/>
                <a:ea typeface="+mn-ea"/>
                <a:cs typeface="+mn-cs"/>
              </a:rPr>
              <a:t>SkipWhile</a:t>
            </a:r>
            <a:r>
              <a:rPr lang="en-US" sz="1200" b="0" i="0" kern="1200" dirty="0" smtClean="0">
                <a:solidFill>
                  <a:schemeClr val="tx1"/>
                </a:solidFill>
                <a:effectLst/>
                <a:latin typeface="+mn-lt"/>
                <a:ea typeface="+mn-ea"/>
                <a:cs typeface="+mn-cs"/>
              </a:rPr>
              <a:t> and </a:t>
            </a:r>
            <a:r>
              <a:rPr lang="en-US" sz="1200" b="0" i="0" kern="1200" dirty="0" err="1" smtClean="0">
                <a:solidFill>
                  <a:schemeClr val="tx1"/>
                </a:solidFill>
                <a:effectLst/>
                <a:latin typeface="+mn-lt"/>
                <a:ea typeface="+mn-ea"/>
                <a:cs typeface="+mn-cs"/>
              </a:rPr>
              <a:t>TakeWhile</a:t>
            </a:r>
            <a:r>
              <a:rPr lang="en-US" sz="1200" b="0" i="0" kern="1200" dirty="0" smtClean="0">
                <a:solidFill>
                  <a:schemeClr val="tx1"/>
                </a:solidFill>
                <a:effectLst/>
                <a:latin typeface="+mn-lt"/>
                <a:ea typeface="+mn-ea"/>
                <a:cs typeface="+mn-cs"/>
              </a:rPr>
              <a:t> and is optimized for processing items at the head of a data source (which obviously suits the needs of </a:t>
            </a:r>
            <a:r>
              <a:rPr lang="en-US" sz="1200" b="0" i="0" kern="1200" dirty="0" err="1" smtClean="0">
                <a:solidFill>
                  <a:schemeClr val="tx1"/>
                </a:solidFill>
                <a:effectLst/>
                <a:latin typeface="+mn-lt"/>
                <a:ea typeface="+mn-ea"/>
                <a:cs typeface="+mn-cs"/>
              </a:rPr>
              <a:t>SkipWhile</a:t>
            </a:r>
            <a:r>
              <a:rPr lang="en-US" sz="1200" b="0" i="0" kern="1200" dirty="0" smtClean="0">
                <a:solidFill>
                  <a:schemeClr val="tx1"/>
                </a:solidFill>
                <a:effectLst/>
                <a:latin typeface="+mn-lt"/>
                <a:ea typeface="+mn-ea"/>
                <a:cs typeface="+mn-cs"/>
              </a:rPr>
              <a:t> and </a:t>
            </a:r>
            <a:r>
              <a:rPr lang="en-US" sz="1200" b="0" i="0" kern="1200" dirty="0" err="1" smtClean="0">
                <a:solidFill>
                  <a:schemeClr val="tx1"/>
                </a:solidFill>
                <a:effectLst/>
                <a:latin typeface="+mn-lt"/>
                <a:ea typeface="+mn-ea"/>
                <a:cs typeface="+mn-cs"/>
              </a:rPr>
              <a:t>TakeWhile</a:t>
            </a:r>
            <a:r>
              <a:rPr lang="en-US" sz="1200" b="0" i="0" kern="1200" dirty="0" smtClean="0">
                <a:solidFill>
                  <a:schemeClr val="tx1"/>
                </a:solidFill>
                <a:effectLst/>
                <a:latin typeface="+mn-lt"/>
                <a:ea typeface="+mn-ea"/>
                <a:cs typeface="+mn-cs"/>
              </a:rPr>
              <a:t>). A useful feature of this scheme is that there is no inter-thread synchronization required as each worker thread can determine its data via simple arithmetic. This is really a special case of range partitioning and only works on arrays and types that implement </a:t>
            </a:r>
            <a:r>
              <a:rPr lang="en-US" sz="1200" b="0" i="0" kern="1200" dirty="0" err="1" smtClean="0">
                <a:solidFill>
                  <a:schemeClr val="tx1"/>
                </a:solidFill>
                <a:effectLst/>
                <a:latin typeface="+mn-lt"/>
                <a:ea typeface="+mn-ea"/>
                <a:cs typeface="+mn-cs"/>
              </a:rPr>
              <a:t>IList</a:t>
            </a:r>
            <a:r>
              <a:rPr lang="en-US" sz="1200" b="0" i="0" kern="1200" dirty="0" smtClean="0">
                <a:solidFill>
                  <a:schemeClr val="tx1"/>
                </a:solidFill>
                <a:effectLst/>
                <a:latin typeface="+mn-lt"/>
                <a:ea typeface="+mn-ea"/>
                <a:cs typeface="+mn-cs"/>
              </a:rPr>
              <a:t>&lt;T&gt;.</a:t>
            </a:r>
            <a:endParaRPr lang="ru-RU" dirty="0"/>
          </a:p>
        </p:txBody>
      </p:sp>
      <p:sp>
        <p:nvSpPr>
          <p:cNvPr id="4" name="Номер слайда 3"/>
          <p:cNvSpPr>
            <a:spLocks noGrp="1"/>
          </p:cNvSpPr>
          <p:nvPr>
            <p:ph type="sldNum" sz="quarter" idx="10"/>
          </p:nvPr>
        </p:nvSpPr>
        <p:spPr/>
        <p:txBody>
          <a:bodyPr/>
          <a:lstStyle/>
          <a:p>
            <a:fld id="{58E9ECB0-D061-494B-8A8F-B71B3527B10B}" type="slidenum">
              <a:rPr lang="ru-RU" smtClean="0"/>
              <a:t>27</a:t>
            </a:fld>
            <a:endParaRPr lang="ru-RU"/>
          </a:p>
        </p:txBody>
      </p:sp>
    </p:spTree>
    <p:extLst>
      <p:ext uri="{BB962C8B-B14F-4D97-AF65-F5344CB8AC3E}">
        <p14:creationId xmlns:p14="http://schemas.microsoft.com/office/powerpoint/2010/main" val="8343968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https://docs.microsoft.com/en-us/dotnet/standard/parallel-programming/understanding-speedup-in-plinq</a:t>
            </a:r>
            <a:endParaRPr lang="ru-RU" dirty="0"/>
          </a:p>
        </p:txBody>
      </p:sp>
      <p:sp>
        <p:nvSpPr>
          <p:cNvPr id="4" name="Номер слайда 3"/>
          <p:cNvSpPr>
            <a:spLocks noGrp="1"/>
          </p:cNvSpPr>
          <p:nvPr>
            <p:ph type="sldNum" sz="quarter" idx="10"/>
          </p:nvPr>
        </p:nvSpPr>
        <p:spPr/>
        <p:txBody>
          <a:bodyPr/>
          <a:lstStyle/>
          <a:p>
            <a:fld id="{58E9ECB0-D061-494B-8A8F-B71B3527B10B}" type="slidenum">
              <a:rPr lang="ru-RU" smtClean="0"/>
              <a:t>28</a:t>
            </a:fld>
            <a:endParaRPr lang="ru-RU"/>
          </a:p>
        </p:txBody>
      </p:sp>
    </p:spTree>
    <p:extLst>
      <p:ext uri="{BB962C8B-B14F-4D97-AF65-F5344CB8AC3E}">
        <p14:creationId xmlns:p14="http://schemas.microsoft.com/office/powerpoint/2010/main" val="4010085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DB03FEE-D229-434A-9F26-7C380C9D3F1D}" type="datetimeFigureOut">
              <a:rPr lang="en-US" smtClean="0"/>
              <a:t>4/20/2021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8B5E32-D6FB-48D8-BF6A-B4F79AF3A1A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DB03FEE-D229-434A-9F26-7C380C9D3F1D}" type="datetimeFigureOut">
              <a:rPr lang="en-US" smtClean="0"/>
              <a:t>4/20/2021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8B5E32-D6FB-48D8-BF6A-B4F79AF3A1A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8DB03FEE-D229-434A-9F26-7C380C9D3F1D}" type="datetimeFigureOut">
              <a:rPr lang="en-US" smtClean="0"/>
              <a:t>4/20/2021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8B5E32-D6FB-48D8-BF6A-B4F79AF3A1A4}" type="slidenum">
              <a:rPr lang="en-US" smtClean="0"/>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DB03FEE-D229-434A-9F26-7C380C9D3F1D}" type="datetimeFigureOut">
              <a:rPr lang="en-US" smtClean="0"/>
              <a:t>4/20/2021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8B5E32-D6FB-48D8-BF6A-B4F79AF3A1A4}" type="slidenum">
              <a:rPr lang="en-US" smtClean="0"/>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DB03FEE-D229-434A-9F26-7C380C9D3F1D}" type="datetimeFigureOut">
              <a:rPr lang="en-US" smtClean="0"/>
              <a:t>4/20/2021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8B5E32-D6FB-48D8-BF6A-B4F79AF3A1A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8DB03FEE-D229-434A-9F26-7C380C9D3F1D}" type="datetimeFigureOut">
              <a:rPr lang="en-US" smtClean="0"/>
              <a:t>4/20/2021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8B5E32-D6FB-48D8-BF6A-B4F79AF3A1A4}" type="slidenum">
              <a:rPr lang="en-US" smtClean="0"/>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DB03FEE-D229-434A-9F26-7C380C9D3F1D}" type="datetimeFigureOut">
              <a:rPr lang="en-US" smtClean="0"/>
              <a:t>4/20/2021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8B5E32-D6FB-48D8-BF6A-B4F79AF3A1A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DB03FEE-D229-434A-9F26-7C380C9D3F1D}" type="datetimeFigureOut">
              <a:rPr lang="en-US" smtClean="0"/>
              <a:t>4/20/2021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8B5E32-D6FB-48D8-BF6A-B4F79AF3A1A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8DB03FEE-D229-434A-9F26-7C380C9D3F1D}" type="datetimeFigureOut">
              <a:rPr lang="en-US" smtClean="0"/>
              <a:t>4/20/2021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8B5E32-D6FB-48D8-BF6A-B4F79AF3A1A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8DB03FEE-D229-434A-9F26-7C380C9D3F1D}" type="datetimeFigureOut">
              <a:rPr lang="en-US" smtClean="0"/>
              <a:t>4/20/2021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8B5E32-D6FB-48D8-BF6A-B4F79AF3A1A4}" type="slidenum">
              <a:rPr lang="en-US" smtClean="0"/>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DB03FEE-D229-434A-9F26-7C380C9D3F1D}" type="datetimeFigureOut">
              <a:rPr lang="en-US" smtClean="0"/>
              <a:t>4/20/2021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8B5E32-D6FB-48D8-BF6A-B4F79AF3A1A4}" type="slidenum">
              <a:rPr lang="en-US" smtClean="0"/>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8DB03FEE-D229-434A-9F26-7C380C9D3F1D}" type="datetimeFigureOut">
              <a:rPr lang="en-US" smtClean="0"/>
              <a:t>4/20/2021</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A18B5E32-D6FB-48D8-BF6A-B4F79AF3A1A4}" type="slidenum">
              <a:rPr lang="en-US" smtClean="0"/>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ru-RU" dirty="0" smtClean="0"/>
              <a:t>Многопоточность в </a:t>
            </a:r>
            <a:r>
              <a:rPr lang="en-US" dirty="0" smtClean="0"/>
              <a:t>.NET</a:t>
            </a:r>
            <a:endParaRPr lang="en-US" dirty="0"/>
          </a:p>
        </p:txBody>
      </p:sp>
      <p:sp>
        <p:nvSpPr>
          <p:cNvPr id="3" name="Subtitle 2"/>
          <p:cNvSpPr>
            <a:spLocks noGrp="1"/>
          </p:cNvSpPr>
          <p:nvPr>
            <p:ph type="subTitle" idx="1"/>
          </p:nvPr>
        </p:nvSpPr>
        <p:spPr/>
        <p:txBody>
          <a:bodyPr>
            <a:normAutofit lnSpcReduction="10000"/>
          </a:bodyPr>
          <a:lstStyle/>
          <a:p>
            <a:r>
              <a:rPr lang="ru-RU" dirty="0" err="1" smtClean="0"/>
              <a:t>Контур.Шпора</a:t>
            </a:r>
            <a:r>
              <a:rPr lang="ru-RU" dirty="0" smtClean="0"/>
              <a:t> 20</a:t>
            </a:r>
            <a:r>
              <a:rPr lang="en-US" dirty="0" smtClean="0"/>
              <a:t>21</a:t>
            </a:r>
            <a:endParaRPr lang="ru-RU" dirty="0" smtClean="0"/>
          </a:p>
          <a:p>
            <a:endParaRPr lang="ru-RU" dirty="0"/>
          </a:p>
          <a:p>
            <a:r>
              <a:rPr lang="ru-RU" dirty="0" smtClean="0"/>
              <a:t>Плотников Константин</a:t>
            </a:r>
          </a:p>
          <a:p>
            <a:r>
              <a:rPr lang="ru-RU" smtClean="0"/>
              <a:t>Титаренко Дмитрий</a:t>
            </a:r>
            <a:endParaRPr lang="ru-RU" dirty="0" smtClean="0"/>
          </a:p>
        </p:txBody>
      </p:sp>
    </p:spTree>
    <p:extLst>
      <p:ext uri="{BB962C8B-B14F-4D97-AF65-F5344CB8AC3E}">
        <p14:creationId xmlns:p14="http://schemas.microsoft.com/office/powerpoint/2010/main" val="5309323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63040" y="1916832"/>
            <a:ext cx="6277312" cy="3806237"/>
          </a:xfrm>
        </p:spPr>
        <p:txBody>
          <a:bodyPr>
            <a:normAutofit/>
          </a:bodyPr>
          <a:lstStyle/>
          <a:p>
            <a:r>
              <a:rPr lang="en-US" dirty="0"/>
              <a:t>Base Priority = F(Priority Class, Priority Level)</a:t>
            </a:r>
            <a:endParaRPr lang="en-US" dirty="0" smtClean="0"/>
          </a:p>
          <a:p>
            <a:r>
              <a:rPr lang="en-US" dirty="0" smtClean="0"/>
              <a:t>0 – idle</a:t>
            </a:r>
          </a:p>
          <a:p>
            <a:r>
              <a:rPr lang="en-US" dirty="0" smtClean="0"/>
              <a:t>1..15 – dynamic</a:t>
            </a:r>
          </a:p>
          <a:p>
            <a:r>
              <a:rPr lang="en-US" dirty="0" smtClean="0"/>
              <a:t>16..31 - </a:t>
            </a:r>
            <a:r>
              <a:rPr lang="en-US" dirty="0" err="1" smtClean="0"/>
              <a:t>realtime</a:t>
            </a:r>
            <a:endParaRPr lang="en-US" dirty="0" smtClean="0"/>
          </a:p>
          <a:p>
            <a:endParaRPr lang="en-US" dirty="0" smtClean="0"/>
          </a:p>
          <a:p>
            <a:r>
              <a:rPr lang="ru-RU" dirty="0" smtClean="0"/>
              <a:t>Дополнительные </a:t>
            </a:r>
            <a:r>
              <a:rPr lang="en-US" dirty="0"/>
              <a:t>Priority </a:t>
            </a:r>
            <a:r>
              <a:rPr lang="en-US" dirty="0" smtClean="0"/>
              <a:t>Level</a:t>
            </a:r>
            <a:r>
              <a:rPr lang="en-US" dirty="0"/>
              <a:t>s</a:t>
            </a:r>
            <a:r>
              <a:rPr lang="en-US" dirty="0" smtClean="0"/>
              <a:t>:</a:t>
            </a:r>
            <a:endParaRPr lang="ru-RU" dirty="0" smtClean="0"/>
          </a:p>
          <a:p>
            <a:pPr lvl="1"/>
            <a:r>
              <a:rPr lang="en-US" dirty="0" smtClean="0"/>
              <a:t>idle</a:t>
            </a:r>
            <a:r>
              <a:rPr lang="ru-RU" dirty="0" smtClean="0"/>
              <a:t> =</a:t>
            </a:r>
            <a:r>
              <a:rPr lang="en-US" dirty="0" smtClean="0"/>
              <a:t>&gt;</a:t>
            </a:r>
            <a:r>
              <a:rPr lang="ru-RU" dirty="0" smtClean="0"/>
              <a:t> в минимум</a:t>
            </a:r>
            <a:endParaRPr lang="en-US" dirty="0" smtClean="0"/>
          </a:p>
          <a:p>
            <a:pPr lvl="1"/>
            <a:r>
              <a:rPr lang="en-US" i="1" dirty="0" smtClean="0"/>
              <a:t>time-critical</a:t>
            </a:r>
            <a:r>
              <a:rPr lang="en-US" dirty="0"/>
              <a:t> </a:t>
            </a:r>
            <a:r>
              <a:rPr lang="ru-RU" dirty="0" smtClean="0"/>
              <a:t> =</a:t>
            </a:r>
            <a:r>
              <a:rPr lang="en-US" dirty="0" smtClean="0"/>
              <a:t>&gt;</a:t>
            </a:r>
            <a:r>
              <a:rPr lang="ru-RU" dirty="0" smtClean="0"/>
              <a:t> в максимум</a:t>
            </a:r>
            <a:endParaRPr lang="en-US" dirty="0"/>
          </a:p>
          <a:p>
            <a:endParaRPr lang="en-US" dirty="0"/>
          </a:p>
        </p:txBody>
      </p:sp>
      <p:sp>
        <p:nvSpPr>
          <p:cNvPr id="2" name="Title 1"/>
          <p:cNvSpPr>
            <a:spLocks noGrp="1"/>
          </p:cNvSpPr>
          <p:nvPr>
            <p:ph type="title"/>
          </p:nvPr>
        </p:nvSpPr>
        <p:spPr/>
        <p:txBody>
          <a:bodyPr/>
          <a:lstStyle/>
          <a:p>
            <a:r>
              <a:rPr lang="ru-RU" dirty="0" smtClean="0"/>
              <a:t>Приоритеты потоков</a:t>
            </a:r>
            <a:endParaRPr lang="en-US" dirty="0"/>
          </a:p>
        </p:txBody>
      </p:sp>
      <p:pic>
        <p:nvPicPr>
          <p:cNvPr id="1027" name="Picture 3" descr="C:\Users\plotnikov\Desktop\Многопоточное программирование под .NET 4.5\Лекция1\figure_02.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8184" y="2852936"/>
            <a:ext cx="1556174" cy="213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68680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Приоритеты </a:t>
            </a:r>
            <a:r>
              <a:rPr lang="ru-RU" dirty="0" smtClean="0"/>
              <a:t>потоков</a:t>
            </a:r>
            <a:r>
              <a:rPr lang="en-US" dirty="0" smtClean="0"/>
              <a:t> (2)</a:t>
            </a:r>
            <a:endParaRPr lang="en-US" dirty="0"/>
          </a:p>
        </p:txBody>
      </p:sp>
      <p:sp>
        <p:nvSpPr>
          <p:cNvPr id="5" name="Объект 4"/>
          <p:cNvSpPr>
            <a:spLocks noGrp="1"/>
          </p:cNvSpPr>
          <p:nvPr>
            <p:ph idx="1"/>
          </p:nvPr>
        </p:nvSpPr>
        <p:spPr/>
        <p:txBody>
          <a:bodyPr/>
          <a:lstStyle/>
          <a:p>
            <a:endParaRPr lang="ru-RU"/>
          </a:p>
        </p:txBody>
      </p:sp>
      <p:pic>
        <p:nvPicPr>
          <p:cNvPr id="1028" name="Picture 4" descr="Figure 5-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1484784"/>
            <a:ext cx="4762500" cy="5181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72929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63040" y="1844824"/>
            <a:ext cx="6196405" cy="4392488"/>
          </a:xfrm>
        </p:spPr>
        <p:txBody>
          <a:bodyPr>
            <a:normAutofit/>
          </a:bodyPr>
          <a:lstStyle/>
          <a:p>
            <a:r>
              <a:rPr lang="en-US" sz="1800" dirty="0" smtClean="0"/>
              <a:t>Quantum</a:t>
            </a:r>
            <a:r>
              <a:rPr lang="ru-RU" sz="1800" dirty="0" smtClean="0"/>
              <a:t> (</a:t>
            </a:r>
            <a:r>
              <a:rPr lang="en-US" sz="1800" dirty="0" smtClean="0"/>
              <a:t>time slice) ~</a:t>
            </a:r>
            <a:r>
              <a:rPr lang="ru-RU" sz="1800" dirty="0" smtClean="0"/>
              <a:t>30</a:t>
            </a:r>
            <a:r>
              <a:rPr lang="en-US" sz="1800" dirty="0" err="1" smtClean="0"/>
              <a:t>ms</a:t>
            </a:r>
            <a:r>
              <a:rPr lang="ru-RU" sz="1800" dirty="0" smtClean="0"/>
              <a:t> или </a:t>
            </a:r>
            <a:r>
              <a:rPr lang="en-US" sz="1800" dirty="0" smtClean="0"/>
              <a:t>~</a:t>
            </a:r>
            <a:r>
              <a:rPr lang="ru-RU" sz="1800" dirty="0" smtClean="0"/>
              <a:t>200</a:t>
            </a:r>
            <a:r>
              <a:rPr lang="en-US" sz="1800" dirty="0" err="1" smtClean="0"/>
              <a:t>ms</a:t>
            </a:r>
            <a:endParaRPr lang="en-US" sz="1800" dirty="0" smtClean="0"/>
          </a:p>
          <a:p>
            <a:endParaRPr lang="ru-RU" sz="1800" dirty="0" smtClean="0"/>
          </a:p>
          <a:p>
            <a:endParaRPr lang="ru-RU" sz="1800" dirty="0"/>
          </a:p>
          <a:p>
            <a:endParaRPr lang="ru-RU" sz="1800" dirty="0" smtClean="0"/>
          </a:p>
          <a:p>
            <a:endParaRPr lang="ru-RU" sz="1800" dirty="0"/>
          </a:p>
          <a:p>
            <a:endParaRPr lang="ru-RU" sz="1800" dirty="0" smtClean="0"/>
          </a:p>
          <a:p>
            <a:endParaRPr lang="ru-RU" sz="1800" dirty="0"/>
          </a:p>
          <a:p>
            <a:endParaRPr lang="ru-RU" sz="1800" dirty="0" smtClean="0"/>
          </a:p>
          <a:p>
            <a:endParaRPr lang="ru-RU" sz="1800" dirty="0" smtClean="0"/>
          </a:p>
          <a:p>
            <a:r>
              <a:rPr lang="ru-RU" sz="1800" dirty="0" smtClean="0"/>
              <a:t>Переключение контекста возможно:</a:t>
            </a:r>
            <a:endParaRPr lang="en-US" sz="1800" dirty="0" smtClean="0"/>
          </a:p>
          <a:p>
            <a:pPr lvl="1"/>
            <a:r>
              <a:rPr lang="ru-RU" sz="1800" dirty="0" smtClean="0"/>
              <a:t>Закончился квант</a:t>
            </a:r>
          </a:p>
          <a:p>
            <a:pPr lvl="1"/>
            <a:r>
              <a:rPr lang="ru-RU" sz="1800" dirty="0" smtClean="0"/>
              <a:t>Поток ожидает события (блокировка</a:t>
            </a:r>
            <a:r>
              <a:rPr lang="en-US" sz="1800" dirty="0" smtClean="0"/>
              <a:t>/IO/..)</a:t>
            </a:r>
          </a:p>
          <a:p>
            <a:pPr lvl="1"/>
            <a:r>
              <a:rPr lang="ru-RU" sz="1800" dirty="0" smtClean="0"/>
              <a:t>Появился более высокоприоритетный поток</a:t>
            </a:r>
          </a:p>
          <a:p>
            <a:pPr lvl="1"/>
            <a:endParaRPr lang="ru-RU" dirty="0" smtClean="0"/>
          </a:p>
          <a:p>
            <a:pPr lvl="1"/>
            <a:endParaRPr lang="en-US" dirty="0"/>
          </a:p>
        </p:txBody>
      </p:sp>
      <p:sp>
        <p:nvSpPr>
          <p:cNvPr id="2" name="Title 1"/>
          <p:cNvSpPr>
            <a:spLocks noGrp="1"/>
          </p:cNvSpPr>
          <p:nvPr>
            <p:ph type="title"/>
          </p:nvPr>
        </p:nvSpPr>
        <p:spPr/>
        <p:txBody>
          <a:bodyPr/>
          <a:lstStyle/>
          <a:p>
            <a:r>
              <a:rPr lang="ru-RU" dirty="0" smtClean="0"/>
              <a:t>Планировщик потоков</a:t>
            </a:r>
            <a:endParaRPr lang="en-US" dirty="0"/>
          </a:p>
        </p:txBody>
      </p:sp>
      <p:pic>
        <p:nvPicPr>
          <p:cNvPr id="3074" name="Picture 2" descr="C:\Users\plotnikov\Desktop\Многопоточное программирование под .NET 4.5\Лекция1\figure_03.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7664" y="2276871"/>
            <a:ext cx="4248150" cy="2524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9760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20000"/>
          </a:bodyPr>
          <a:lstStyle/>
          <a:p>
            <a:r>
              <a:rPr lang="en-US" dirty="0" smtClean="0"/>
              <a:t>Dynamic Priority</a:t>
            </a:r>
            <a:endParaRPr lang="ru-RU" dirty="0" smtClean="0"/>
          </a:p>
          <a:p>
            <a:pPr lvl="1"/>
            <a:r>
              <a:rPr lang="en-US" dirty="0" smtClean="0"/>
              <a:t>Boosting</a:t>
            </a:r>
          </a:p>
          <a:p>
            <a:pPr lvl="2"/>
            <a:r>
              <a:rPr lang="ru-RU" dirty="0" smtClean="0"/>
              <a:t>Событие клавиатуры</a:t>
            </a:r>
            <a:r>
              <a:rPr lang="en-US" dirty="0" smtClean="0"/>
              <a:t>/</a:t>
            </a:r>
            <a:r>
              <a:rPr lang="ru-RU" dirty="0" smtClean="0"/>
              <a:t>мыши</a:t>
            </a:r>
          </a:p>
          <a:p>
            <a:pPr lvl="2"/>
            <a:r>
              <a:rPr lang="ru-RU" dirty="0" smtClean="0"/>
              <a:t>Выход из состояния </a:t>
            </a:r>
            <a:r>
              <a:rPr lang="en-US" dirty="0" smtClean="0"/>
              <a:t>Wait</a:t>
            </a:r>
            <a:endParaRPr lang="ru-RU" dirty="0" smtClean="0"/>
          </a:p>
          <a:p>
            <a:pPr lvl="2"/>
            <a:r>
              <a:rPr lang="ru-RU" dirty="0" smtClean="0"/>
              <a:t>Окошко стало активным</a:t>
            </a:r>
          </a:p>
          <a:p>
            <a:pPr lvl="2"/>
            <a:r>
              <a:rPr lang="ru-RU" dirty="0" smtClean="0"/>
              <a:t>Поток </a:t>
            </a:r>
            <a:r>
              <a:rPr lang="en-US" dirty="0" smtClean="0"/>
              <a:t>~3-4</a:t>
            </a:r>
            <a:r>
              <a:rPr lang="ru-RU" dirty="0" smtClean="0"/>
              <a:t> сек. не получал квант времени</a:t>
            </a:r>
          </a:p>
          <a:p>
            <a:pPr lvl="3"/>
            <a:r>
              <a:rPr lang="ru-RU" dirty="0" smtClean="0"/>
              <a:t>сразу до приоритета 15</a:t>
            </a:r>
          </a:p>
          <a:p>
            <a:pPr lvl="3"/>
            <a:r>
              <a:rPr lang="ru-RU" dirty="0" smtClean="0"/>
              <a:t>увеличивается длина кванта</a:t>
            </a:r>
          </a:p>
          <a:p>
            <a:pPr lvl="1"/>
            <a:r>
              <a:rPr lang="ru-RU" dirty="0" smtClean="0"/>
              <a:t>Не применяется для </a:t>
            </a:r>
            <a:r>
              <a:rPr lang="en-US" dirty="0" err="1" smtClean="0"/>
              <a:t>RealTime</a:t>
            </a:r>
            <a:endParaRPr lang="ru-RU" dirty="0" smtClean="0"/>
          </a:p>
          <a:p>
            <a:pPr lvl="1"/>
            <a:r>
              <a:rPr lang="ru-RU" dirty="0" smtClean="0"/>
              <a:t>Выдается временно: очередной квант =</a:t>
            </a:r>
            <a:r>
              <a:rPr lang="en-US" dirty="0" smtClean="0"/>
              <a:t>&gt;</a:t>
            </a:r>
            <a:r>
              <a:rPr lang="ru-RU" dirty="0" smtClean="0"/>
              <a:t> -1 к приоритету и так до </a:t>
            </a:r>
            <a:r>
              <a:rPr lang="en-US" smtClean="0"/>
              <a:t>Base</a:t>
            </a:r>
            <a:endParaRPr lang="ru-RU" dirty="0"/>
          </a:p>
          <a:p>
            <a:pPr lvl="2"/>
            <a:endParaRPr lang="en-US" dirty="0"/>
          </a:p>
        </p:txBody>
      </p:sp>
      <p:sp>
        <p:nvSpPr>
          <p:cNvPr id="2" name="Title 1"/>
          <p:cNvSpPr>
            <a:spLocks noGrp="1"/>
          </p:cNvSpPr>
          <p:nvPr>
            <p:ph type="title"/>
          </p:nvPr>
        </p:nvSpPr>
        <p:spPr/>
        <p:txBody>
          <a:bodyPr/>
          <a:lstStyle/>
          <a:p>
            <a:r>
              <a:rPr lang="ru-RU" dirty="0"/>
              <a:t>Планировщик </a:t>
            </a:r>
            <a:r>
              <a:rPr lang="ru-RU" dirty="0" smtClean="0"/>
              <a:t>потоков (2)</a:t>
            </a:r>
            <a:endParaRPr lang="en-US" dirty="0"/>
          </a:p>
        </p:txBody>
      </p:sp>
    </p:spTree>
    <p:extLst>
      <p:ext uri="{BB962C8B-B14F-4D97-AF65-F5344CB8AC3E}">
        <p14:creationId xmlns:p14="http://schemas.microsoft.com/office/powerpoint/2010/main" val="4942796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Multicore</a:t>
            </a:r>
            <a:endParaRPr lang="en-US" dirty="0"/>
          </a:p>
        </p:txBody>
      </p:sp>
      <p:pic>
        <p:nvPicPr>
          <p:cNvPr id="3074" name="Picture 2" descr="C:\Users\plotnikov\Desktop\Многопоточное программирование на C#\Лекция1\Picture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00" y="2924944"/>
            <a:ext cx="7480300" cy="3178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04105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ru-RU" dirty="0" smtClean="0"/>
              <a:t>Закон Амдала</a:t>
            </a:r>
            <a:endParaRPr lang="en-US" dirty="0"/>
          </a:p>
        </p:txBody>
      </p:sp>
      <p:pic>
        <p:nvPicPr>
          <p:cNvPr id="4098" name="Picture 2" descr="C:\Users\plotnikov\Desktop\Многопоточное программирование на C#\Лекция1\Picture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2435174"/>
            <a:ext cx="5509294" cy="4131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2090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smtClean="0"/>
              <a:t>Примитивы синхронизации</a:t>
            </a:r>
            <a:endParaRPr 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7298" y="2636912"/>
            <a:ext cx="8096250" cy="3838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136578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060848"/>
            <a:ext cx="7408333" cy="4680520"/>
          </a:xfrm>
        </p:spPr>
        <p:txBody>
          <a:bodyPr>
            <a:normAutofit fontScale="77500" lnSpcReduction="20000"/>
          </a:bodyPr>
          <a:lstStyle/>
          <a:p>
            <a:pPr marL="0" indent="0">
              <a:buNone/>
            </a:pPr>
            <a:r>
              <a:rPr lang="en-US" dirty="0" err="1">
                <a:solidFill>
                  <a:srgbClr val="0000FF"/>
                </a:solidFill>
                <a:highlight>
                  <a:srgbClr val="FFFFFF"/>
                </a:highlight>
                <a:latin typeface="Consolas"/>
              </a:rPr>
              <a:t>var</a:t>
            </a:r>
            <a:r>
              <a:rPr lang="en-US" dirty="0">
                <a:solidFill>
                  <a:srgbClr val="000000"/>
                </a:solidFill>
                <a:highlight>
                  <a:srgbClr val="FFFFFF"/>
                </a:highlight>
                <a:latin typeface="Consolas"/>
              </a:rPr>
              <a:t> </a:t>
            </a:r>
            <a:r>
              <a:rPr lang="en-US" dirty="0" err="1">
                <a:solidFill>
                  <a:srgbClr val="000000"/>
                </a:solidFill>
                <a:highlight>
                  <a:srgbClr val="FFFFFF"/>
                </a:highlight>
                <a:latin typeface="Consolas"/>
              </a:rPr>
              <a:t>lockObj</a:t>
            </a:r>
            <a:r>
              <a:rPr lang="en-US" dirty="0">
                <a:solidFill>
                  <a:srgbClr val="000000"/>
                </a:solidFill>
                <a:highlight>
                  <a:srgbClr val="FFFFFF"/>
                </a:highlight>
                <a:latin typeface="Consolas"/>
              </a:rPr>
              <a:t> = </a:t>
            </a:r>
            <a:r>
              <a:rPr lang="en-US" dirty="0">
                <a:solidFill>
                  <a:srgbClr val="0000FF"/>
                </a:solidFill>
                <a:highlight>
                  <a:srgbClr val="FFFFFF"/>
                </a:highlight>
                <a:latin typeface="Consolas"/>
              </a:rPr>
              <a:t>new</a:t>
            </a:r>
            <a:r>
              <a:rPr lang="en-US" dirty="0">
                <a:solidFill>
                  <a:srgbClr val="000000"/>
                </a:solidFill>
                <a:highlight>
                  <a:srgbClr val="FFFFFF"/>
                </a:highlight>
                <a:latin typeface="Consolas"/>
              </a:rPr>
              <a:t> </a:t>
            </a:r>
            <a:r>
              <a:rPr lang="en-US" dirty="0">
                <a:solidFill>
                  <a:srgbClr val="00008B"/>
                </a:solidFill>
                <a:highlight>
                  <a:srgbClr val="FFFFFF"/>
                </a:highlight>
                <a:latin typeface="Consolas"/>
              </a:rPr>
              <a:t>Object</a:t>
            </a:r>
            <a:r>
              <a:rPr lang="en-US" dirty="0">
                <a:solidFill>
                  <a:srgbClr val="000000"/>
                </a:solidFill>
                <a:highlight>
                  <a:srgbClr val="FFFFFF"/>
                </a:highlight>
                <a:latin typeface="Consolas"/>
              </a:rPr>
              <a:t>();</a:t>
            </a:r>
          </a:p>
          <a:p>
            <a:pPr marL="0" indent="0">
              <a:buNone/>
            </a:pPr>
            <a:r>
              <a:rPr lang="en-US" dirty="0" smtClean="0">
                <a:solidFill>
                  <a:srgbClr val="0000FF"/>
                </a:solidFill>
                <a:highlight>
                  <a:srgbClr val="FFFFFF"/>
                </a:highlight>
                <a:latin typeface="Consolas"/>
              </a:rPr>
              <a:t>bool</a:t>
            </a:r>
            <a:r>
              <a:rPr lang="en-US" dirty="0" smtClean="0">
                <a:solidFill>
                  <a:srgbClr val="000000"/>
                </a:solidFill>
                <a:highlight>
                  <a:srgbClr val="FFFFFF"/>
                </a:highlight>
                <a:latin typeface="Consolas"/>
              </a:rPr>
              <a:t> </a:t>
            </a:r>
            <a:r>
              <a:rPr lang="en-US" b="1" dirty="0" err="1">
                <a:solidFill>
                  <a:srgbClr val="000000"/>
                </a:solidFill>
                <a:highlight>
                  <a:srgbClr val="FFFFFF"/>
                </a:highlight>
                <a:latin typeface="Consolas"/>
              </a:rPr>
              <a:t>lockTaken</a:t>
            </a:r>
            <a:r>
              <a:rPr lang="en-US" dirty="0">
                <a:solidFill>
                  <a:srgbClr val="000000"/>
                </a:solidFill>
                <a:highlight>
                  <a:srgbClr val="FFFFFF"/>
                </a:highlight>
                <a:latin typeface="Consolas"/>
              </a:rPr>
              <a:t> = </a:t>
            </a:r>
            <a:r>
              <a:rPr lang="en-US" dirty="0">
                <a:solidFill>
                  <a:srgbClr val="0000FF"/>
                </a:solidFill>
                <a:highlight>
                  <a:srgbClr val="FFFFFF"/>
                </a:highlight>
                <a:latin typeface="Consolas"/>
              </a:rPr>
              <a:t>false</a:t>
            </a:r>
            <a:r>
              <a:rPr lang="en-US" dirty="0">
                <a:solidFill>
                  <a:srgbClr val="000000"/>
                </a:solidFill>
                <a:highlight>
                  <a:srgbClr val="FFFFFF"/>
                </a:highlight>
                <a:latin typeface="Consolas"/>
              </a:rPr>
              <a:t>;</a:t>
            </a:r>
          </a:p>
          <a:p>
            <a:pPr marL="0" indent="0">
              <a:buNone/>
            </a:pPr>
            <a:endParaRPr lang="en-US" dirty="0">
              <a:solidFill>
                <a:srgbClr val="000000"/>
              </a:solidFill>
              <a:highlight>
                <a:srgbClr val="FFFFFF"/>
              </a:highlight>
              <a:latin typeface="Consolas"/>
            </a:endParaRPr>
          </a:p>
          <a:p>
            <a:pPr marL="0" indent="0">
              <a:buNone/>
            </a:pPr>
            <a:r>
              <a:rPr lang="en-US" dirty="0">
                <a:solidFill>
                  <a:srgbClr val="0000FF"/>
                </a:solidFill>
                <a:highlight>
                  <a:srgbClr val="FFFFFF"/>
                </a:highlight>
                <a:latin typeface="Consolas"/>
              </a:rPr>
              <a:t>try</a:t>
            </a:r>
            <a:endParaRPr lang="en-US" dirty="0">
              <a:solidFill>
                <a:srgbClr val="000000"/>
              </a:solidFill>
              <a:highlight>
                <a:srgbClr val="FFFFFF"/>
              </a:highlight>
              <a:latin typeface="Consolas"/>
            </a:endParaRPr>
          </a:p>
          <a:p>
            <a:pPr marL="0" indent="0">
              <a:buNone/>
            </a:pPr>
            <a:r>
              <a:rPr lang="en-US" dirty="0">
                <a:solidFill>
                  <a:srgbClr val="000000"/>
                </a:solidFill>
                <a:highlight>
                  <a:srgbClr val="FFFFFF"/>
                </a:highlight>
                <a:latin typeface="Consolas"/>
              </a:rPr>
              <a:t>{</a:t>
            </a:r>
          </a:p>
          <a:p>
            <a:pPr marL="0" indent="0">
              <a:buNone/>
            </a:pPr>
            <a:r>
              <a:rPr lang="en-US" dirty="0" smtClean="0">
                <a:solidFill>
                  <a:srgbClr val="00008B"/>
                </a:solidFill>
                <a:highlight>
                  <a:srgbClr val="FFFFFF"/>
                </a:highlight>
                <a:latin typeface="Consolas"/>
              </a:rPr>
              <a:t>	</a:t>
            </a:r>
            <a:r>
              <a:rPr lang="en-US" dirty="0" err="1" smtClean="0">
                <a:solidFill>
                  <a:srgbClr val="00008B"/>
                </a:solidFill>
                <a:highlight>
                  <a:srgbClr val="FFFFFF"/>
                </a:highlight>
                <a:latin typeface="Consolas"/>
              </a:rPr>
              <a:t>Monitor</a:t>
            </a:r>
            <a:r>
              <a:rPr lang="en-US" dirty="0" err="1" smtClean="0">
                <a:solidFill>
                  <a:srgbClr val="000000"/>
                </a:solidFill>
                <a:highlight>
                  <a:srgbClr val="FFFFFF"/>
                </a:highlight>
                <a:latin typeface="Consolas"/>
              </a:rPr>
              <a:t>.</a:t>
            </a:r>
            <a:r>
              <a:rPr lang="en-US" dirty="0" err="1" smtClean="0">
                <a:solidFill>
                  <a:srgbClr val="008B8B"/>
                </a:solidFill>
                <a:highlight>
                  <a:srgbClr val="FFFFFF"/>
                </a:highlight>
                <a:latin typeface="Consolas"/>
              </a:rPr>
              <a:t>Enter</a:t>
            </a:r>
            <a:r>
              <a:rPr lang="en-US" dirty="0" smtClean="0">
                <a:solidFill>
                  <a:srgbClr val="000000"/>
                </a:solidFill>
                <a:highlight>
                  <a:srgbClr val="FFFFFF"/>
                </a:highlight>
                <a:latin typeface="Consolas"/>
              </a:rPr>
              <a:t>(</a:t>
            </a:r>
            <a:r>
              <a:rPr lang="en-US" dirty="0" err="1" smtClean="0">
                <a:solidFill>
                  <a:srgbClr val="000000"/>
                </a:solidFill>
                <a:highlight>
                  <a:srgbClr val="FFFFFF"/>
                </a:highlight>
                <a:latin typeface="Consolas"/>
              </a:rPr>
              <a:t>lockObj</a:t>
            </a:r>
            <a:r>
              <a:rPr lang="en-US" dirty="0">
                <a:solidFill>
                  <a:srgbClr val="000000"/>
                </a:solidFill>
                <a:highlight>
                  <a:srgbClr val="FFFFFF"/>
                </a:highlight>
                <a:latin typeface="Consolas"/>
              </a:rPr>
              <a:t>, </a:t>
            </a:r>
            <a:r>
              <a:rPr lang="en-US" dirty="0">
                <a:solidFill>
                  <a:srgbClr val="0000FF"/>
                </a:solidFill>
                <a:highlight>
                  <a:srgbClr val="FFFFFF"/>
                </a:highlight>
                <a:latin typeface="Consolas"/>
              </a:rPr>
              <a:t>ref</a:t>
            </a:r>
            <a:r>
              <a:rPr lang="en-US" dirty="0">
                <a:solidFill>
                  <a:srgbClr val="000000"/>
                </a:solidFill>
                <a:highlight>
                  <a:srgbClr val="FFFFFF"/>
                </a:highlight>
                <a:latin typeface="Consolas"/>
              </a:rPr>
              <a:t> </a:t>
            </a:r>
            <a:r>
              <a:rPr lang="en-US" b="1" dirty="0" err="1">
                <a:solidFill>
                  <a:srgbClr val="000000"/>
                </a:solidFill>
                <a:highlight>
                  <a:srgbClr val="FFFFFF"/>
                </a:highlight>
                <a:latin typeface="Consolas"/>
              </a:rPr>
              <a:t>lockTaken</a:t>
            </a:r>
            <a:r>
              <a:rPr lang="en-US" dirty="0">
                <a:solidFill>
                  <a:srgbClr val="000000"/>
                </a:solidFill>
                <a:highlight>
                  <a:srgbClr val="FFFFFF"/>
                </a:highlight>
                <a:latin typeface="Consolas"/>
              </a:rPr>
              <a:t>);</a:t>
            </a:r>
          </a:p>
          <a:p>
            <a:pPr marL="0" indent="0">
              <a:buNone/>
            </a:pPr>
            <a:r>
              <a:rPr lang="en-US" dirty="0" smtClean="0">
                <a:solidFill>
                  <a:srgbClr val="008000"/>
                </a:solidFill>
                <a:highlight>
                  <a:srgbClr val="FFFFFF"/>
                </a:highlight>
                <a:latin typeface="Consolas"/>
              </a:rPr>
              <a:t>	// Our code</a:t>
            </a:r>
            <a:endParaRPr lang="en-US" dirty="0">
              <a:solidFill>
                <a:srgbClr val="000000"/>
              </a:solidFill>
              <a:highlight>
                <a:srgbClr val="FFFFFF"/>
              </a:highlight>
              <a:latin typeface="Consolas"/>
            </a:endParaRPr>
          </a:p>
          <a:p>
            <a:pPr marL="0" indent="0">
              <a:buNone/>
            </a:pPr>
            <a:r>
              <a:rPr lang="en-US" dirty="0" smtClean="0">
                <a:solidFill>
                  <a:srgbClr val="000000"/>
                </a:solidFill>
                <a:highlight>
                  <a:srgbClr val="FFFFFF"/>
                </a:highlight>
                <a:latin typeface="Consolas"/>
              </a:rPr>
              <a:t>}</a:t>
            </a:r>
            <a:endParaRPr lang="en-US" dirty="0">
              <a:solidFill>
                <a:srgbClr val="000000"/>
              </a:solidFill>
              <a:highlight>
                <a:srgbClr val="FFFFFF"/>
              </a:highlight>
              <a:latin typeface="Consolas"/>
            </a:endParaRPr>
          </a:p>
          <a:p>
            <a:pPr marL="0" indent="0">
              <a:buNone/>
            </a:pPr>
            <a:r>
              <a:rPr lang="en-US" dirty="0">
                <a:solidFill>
                  <a:srgbClr val="0000FF"/>
                </a:solidFill>
                <a:highlight>
                  <a:srgbClr val="FFFFFF"/>
                </a:highlight>
                <a:latin typeface="Consolas"/>
              </a:rPr>
              <a:t>finally</a:t>
            </a:r>
            <a:endParaRPr lang="en-US" dirty="0">
              <a:solidFill>
                <a:srgbClr val="000000"/>
              </a:solidFill>
              <a:highlight>
                <a:srgbClr val="FFFFFF"/>
              </a:highlight>
              <a:latin typeface="Consolas"/>
            </a:endParaRPr>
          </a:p>
          <a:p>
            <a:pPr marL="0" indent="0">
              <a:buNone/>
            </a:pPr>
            <a:r>
              <a:rPr lang="en-US" dirty="0">
                <a:solidFill>
                  <a:srgbClr val="000000"/>
                </a:solidFill>
                <a:highlight>
                  <a:srgbClr val="FFFFFF"/>
                </a:highlight>
                <a:latin typeface="Consolas"/>
              </a:rPr>
              <a:t>{</a:t>
            </a:r>
          </a:p>
          <a:p>
            <a:pPr marL="0" indent="0">
              <a:buNone/>
            </a:pPr>
            <a:r>
              <a:rPr lang="en-US" dirty="0" smtClean="0">
                <a:solidFill>
                  <a:srgbClr val="008000"/>
                </a:solidFill>
                <a:highlight>
                  <a:srgbClr val="FFFFFF"/>
                </a:highlight>
                <a:latin typeface="Consolas"/>
              </a:rPr>
              <a:t>	// </a:t>
            </a:r>
            <a:r>
              <a:rPr lang="en-US" dirty="0">
                <a:solidFill>
                  <a:srgbClr val="008000"/>
                </a:solidFill>
                <a:highlight>
                  <a:srgbClr val="FFFFFF"/>
                </a:highlight>
                <a:latin typeface="Consolas"/>
              </a:rPr>
              <a:t>Ensure that the lock is released.</a:t>
            </a:r>
            <a:endParaRPr lang="en-US" dirty="0">
              <a:solidFill>
                <a:srgbClr val="000000"/>
              </a:solidFill>
              <a:highlight>
                <a:srgbClr val="FFFFFF"/>
              </a:highlight>
              <a:latin typeface="Consolas"/>
            </a:endParaRPr>
          </a:p>
          <a:p>
            <a:pPr marL="0" indent="0">
              <a:buNone/>
            </a:pPr>
            <a:r>
              <a:rPr lang="en-US" dirty="0" smtClean="0">
                <a:solidFill>
                  <a:srgbClr val="0000FF"/>
                </a:solidFill>
                <a:highlight>
                  <a:srgbClr val="FFFFFF"/>
                </a:highlight>
                <a:latin typeface="Consolas"/>
              </a:rPr>
              <a:t>	if</a:t>
            </a:r>
            <a:r>
              <a:rPr lang="en-US" dirty="0" smtClean="0">
                <a:solidFill>
                  <a:srgbClr val="000000"/>
                </a:solidFill>
                <a:highlight>
                  <a:srgbClr val="FFFFFF"/>
                </a:highlight>
                <a:latin typeface="Consolas"/>
              </a:rPr>
              <a:t>(</a:t>
            </a:r>
            <a:r>
              <a:rPr lang="en-US" b="1" dirty="0" err="1" smtClean="0">
                <a:solidFill>
                  <a:srgbClr val="000000"/>
                </a:solidFill>
                <a:highlight>
                  <a:srgbClr val="FFFFFF"/>
                </a:highlight>
                <a:latin typeface="Consolas"/>
              </a:rPr>
              <a:t>lockTaken</a:t>
            </a:r>
            <a:r>
              <a:rPr lang="en-US" dirty="0">
                <a:solidFill>
                  <a:srgbClr val="000000"/>
                </a:solidFill>
                <a:highlight>
                  <a:srgbClr val="FFFFFF"/>
                </a:highlight>
                <a:latin typeface="Consolas"/>
              </a:rPr>
              <a:t>)</a:t>
            </a:r>
          </a:p>
          <a:p>
            <a:pPr marL="0" indent="0">
              <a:buNone/>
            </a:pPr>
            <a:r>
              <a:rPr lang="en-US" dirty="0" smtClean="0">
                <a:solidFill>
                  <a:srgbClr val="000000"/>
                </a:solidFill>
                <a:highlight>
                  <a:srgbClr val="FFFFFF"/>
                </a:highlight>
                <a:latin typeface="Consolas"/>
              </a:rPr>
              <a:t>	{</a:t>
            </a:r>
            <a:endParaRPr lang="en-US" dirty="0">
              <a:solidFill>
                <a:srgbClr val="000000"/>
              </a:solidFill>
              <a:highlight>
                <a:srgbClr val="FFFFFF"/>
              </a:highlight>
              <a:latin typeface="Consolas"/>
            </a:endParaRPr>
          </a:p>
          <a:p>
            <a:pPr marL="0" indent="0">
              <a:buNone/>
            </a:pPr>
            <a:r>
              <a:rPr lang="en-US" dirty="0" smtClean="0">
                <a:solidFill>
                  <a:srgbClr val="00008B"/>
                </a:solidFill>
                <a:highlight>
                  <a:srgbClr val="FFFFFF"/>
                </a:highlight>
                <a:latin typeface="Consolas"/>
              </a:rPr>
              <a:t>		</a:t>
            </a:r>
            <a:r>
              <a:rPr lang="en-US" dirty="0" err="1" smtClean="0">
                <a:solidFill>
                  <a:srgbClr val="00008B"/>
                </a:solidFill>
                <a:highlight>
                  <a:srgbClr val="FFFFFF"/>
                </a:highlight>
                <a:latin typeface="Consolas"/>
              </a:rPr>
              <a:t>Monitor</a:t>
            </a:r>
            <a:r>
              <a:rPr lang="en-US" dirty="0" err="1" smtClean="0">
                <a:solidFill>
                  <a:srgbClr val="000000"/>
                </a:solidFill>
                <a:highlight>
                  <a:srgbClr val="FFFFFF"/>
                </a:highlight>
                <a:latin typeface="Consolas"/>
              </a:rPr>
              <a:t>.</a:t>
            </a:r>
            <a:r>
              <a:rPr lang="en-US" dirty="0" err="1" smtClean="0">
                <a:solidFill>
                  <a:srgbClr val="008B8B"/>
                </a:solidFill>
                <a:highlight>
                  <a:srgbClr val="FFFFFF"/>
                </a:highlight>
                <a:latin typeface="Consolas"/>
              </a:rPr>
              <a:t>Exit</a:t>
            </a:r>
            <a:r>
              <a:rPr lang="en-US" dirty="0" smtClean="0">
                <a:solidFill>
                  <a:srgbClr val="000000"/>
                </a:solidFill>
                <a:highlight>
                  <a:srgbClr val="FFFFFF"/>
                </a:highlight>
                <a:latin typeface="Consolas"/>
              </a:rPr>
              <a:t>(</a:t>
            </a:r>
            <a:r>
              <a:rPr lang="en-US" dirty="0" err="1" smtClean="0">
                <a:solidFill>
                  <a:srgbClr val="000000"/>
                </a:solidFill>
                <a:highlight>
                  <a:srgbClr val="FFFFFF"/>
                </a:highlight>
                <a:latin typeface="Consolas"/>
              </a:rPr>
              <a:t>lockObj</a:t>
            </a:r>
            <a:r>
              <a:rPr lang="en-US" dirty="0">
                <a:solidFill>
                  <a:srgbClr val="000000"/>
                </a:solidFill>
                <a:highlight>
                  <a:srgbClr val="FFFFFF"/>
                </a:highlight>
                <a:latin typeface="Consolas"/>
              </a:rPr>
              <a:t>);</a:t>
            </a:r>
          </a:p>
          <a:p>
            <a:pPr marL="0" indent="0">
              <a:buNone/>
            </a:pPr>
            <a:r>
              <a:rPr lang="en-US" dirty="0" smtClean="0">
                <a:solidFill>
                  <a:srgbClr val="000000"/>
                </a:solidFill>
                <a:highlight>
                  <a:srgbClr val="FFFFFF"/>
                </a:highlight>
                <a:latin typeface="Consolas"/>
              </a:rPr>
              <a:t>	}</a:t>
            </a:r>
            <a:endParaRPr lang="en-US" dirty="0">
              <a:solidFill>
                <a:srgbClr val="000000"/>
              </a:solidFill>
              <a:highlight>
                <a:srgbClr val="FFFFFF"/>
              </a:highlight>
              <a:latin typeface="Consolas"/>
            </a:endParaRPr>
          </a:p>
          <a:p>
            <a:pPr marL="0" indent="0">
              <a:buNone/>
            </a:pPr>
            <a:r>
              <a:rPr lang="en-US" dirty="0">
                <a:solidFill>
                  <a:srgbClr val="000000"/>
                </a:solidFill>
                <a:highlight>
                  <a:srgbClr val="FFFFFF"/>
                </a:highlight>
                <a:latin typeface="Consolas"/>
              </a:rPr>
              <a:t>}</a:t>
            </a:r>
            <a:endParaRPr lang="en-US" dirty="0"/>
          </a:p>
        </p:txBody>
      </p:sp>
      <p:sp>
        <p:nvSpPr>
          <p:cNvPr id="3" name="Title 2"/>
          <p:cNvSpPr>
            <a:spLocks noGrp="1"/>
          </p:cNvSpPr>
          <p:nvPr>
            <p:ph type="title"/>
          </p:nvPr>
        </p:nvSpPr>
        <p:spPr/>
        <p:txBody>
          <a:bodyPr/>
          <a:lstStyle/>
          <a:p>
            <a:r>
              <a:rPr lang="en-US" dirty="0"/>
              <a:t>Monitor </a:t>
            </a:r>
            <a:r>
              <a:rPr lang="ru-RU" dirty="0"/>
              <a:t>и </a:t>
            </a:r>
            <a:r>
              <a:rPr lang="en-US" dirty="0"/>
              <a:t>lock</a:t>
            </a:r>
          </a:p>
        </p:txBody>
      </p:sp>
    </p:spTree>
    <p:extLst>
      <p:ext uri="{BB962C8B-B14F-4D97-AF65-F5344CB8AC3E}">
        <p14:creationId xmlns:p14="http://schemas.microsoft.com/office/powerpoint/2010/main" val="26940457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Thread Pool</a:t>
            </a:r>
            <a:endParaRPr lang="en-US" dirty="0"/>
          </a:p>
        </p:txBody>
      </p:sp>
      <p:pic>
        <p:nvPicPr>
          <p:cNvPr id="3074" name="Picture 2" descr="https://upload.wikimedia.org/wikipedia/commons/thumb/0/0c/Thread_pool.svg/1920px-Thread_pool.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2202437"/>
            <a:ext cx="8591773" cy="4443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63578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Monitor</a:t>
            </a:r>
            <a:r>
              <a:rPr lang="ru-RU" dirty="0" smtClean="0"/>
              <a:t> </a:t>
            </a:r>
            <a:r>
              <a:rPr lang="en-US" dirty="0" smtClean="0"/>
              <a:t>.Pulse </a:t>
            </a:r>
            <a:r>
              <a:rPr lang="ru-RU" dirty="0" smtClean="0"/>
              <a:t>и </a:t>
            </a:r>
            <a:r>
              <a:rPr lang="en-US" dirty="0" smtClean="0"/>
              <a:t>.Wait</a:t>
            </a:r>
            <a:endParaRPr lang="en-US" dirty="0"/>
          </a:p>
        </p:txBody>
      </p:sp>
      <p:pic>
        <p:nvPicPr>
          <p:cNvPr id="5122" name="Picture 2" descr="WaitPulse.png (584×19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5656" y="3068960"/>
            <a:ext cx="5562600" cy="1819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44344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smtClean="0"/>
              <a:t>Зачем все это нужно</a:t>
            </a:r>
            <a:endParaRPr lang="en-US" dirty="0"/>
          </a:p>
        </p:txBody>
      </p:sp>
      <p:pic>
        <p:nvPicPr>
          <p:cNvPr id="3" name="Picture 2" descr="C:\Users\plotnikov\Desktop\Многопоточное программирование на C#\Лекция1\XeonHaswellDie_678x45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9408" y="1916832"/>
            <a:ext cx="6958710" cy="453650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960604" y="6453336"/>
            <a:ext cx="5336318" cy="646331"/>
          </a:xfrm>
          <a:prstGeom prst="rect">
            <a:avLst/>
          </a:prstGeom>
          <a:noFill/>
        </p:spPr>
        <p:txBody>
          <a:bodyPr wrap="square" rtlCol="0">
            <a:spAutoFit/>
          </a:bodyPr>
          <a:lstStyle/>
          <a:p>
            <a:r>
              <a:rPr lang="en-US" dirty="0"/>
              <a:t>I</a:t>
            </a:r>
            <a:r>
              <a:rPr lang="en-US" dirty="0" smtClean="0"/>
              <a:t>ntel </a:t>
            </a:r>
            <a:r>
              <a:rPr lang="en-US" dirty="0"/>
              <a:t>Haswell-EP Xeon E5-2699 </a:t>
            </a:r>
            <a:r>
              <a:rPr lang="en-US" dirty="0" smtClean="0"/>
              <a:t>V3 (18 physical cores)</a:t>
            </a:r>
            <a:endParaRPr lang="en-US" dirty="0"/>
          </a:p>
          <a:p>
            <a:endParaRPr lang="en-US" dirty="0"/>
          </a:p>
        </p:txBody>
      </p:sp>
    </p:spTree>
    <p:extLst>
      <p:ext uri="{BB962C8B-B14F-4D97-AF65-F5344CB8AC3E}">
        <p14:creationId xmlns:p14="http://schemas.microsoft.com/office/powerpoint/2010/main" val="375235446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Thread </a:t>
            </a:r>
            <a:r>
              <a:rPr lang="en-US" dirty="0" smtClean="0"/>
              <a:t>Pool .NET 4.0</a:t>
            </a:r>
            <a:endParaRPr lang="en-US" dirty="0"/>
          </a:p>
        </p:txBody>
      </p:sp>
      <p:pic>
        <p:nvPicPr>
          <p:cNvPr id="4100" name="Picture 4" descr="http://www.h-online.com/developer/imgs/80/9/5/6/0/3/4/5f33a5062ca2e4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2564904"/>
            <a:ext cx="7250103" cy="3168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59431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lstStyle/>
          <a:p>
            <a:r>
              <a:rPr lang="en-US" dirty="0" smtClean="0"/>
              <a:t>.</a:t>
            </a:r>
            <a:r>
              <a:rPr lang="en-US" dirty="0" err="1" smtClean="0"/>
              <a:t>SetMinThreads</a:t>
            </a:r>
            <a:r>
              <a:rPr lang="en-US" dirty="0" smtClean="0"/>
              <a:t>()</a:t>
            </a:r>
          </a:p>
          <a:p>
            <a:r>
              <a:rPr lang="en-US" dirty="0" smtClean="0"/>
              <a:t>.</a:t>
            </a:r>
            <a:r>
              <a:rPr lang="en-US" dirty="0" err="1" smtClean="0"/>
              <a:t>SetMaxThreads</a:t>
            </a:r>
            <a:r>
              <a:rPr lang="en-US" dirty="0" smtClean="0"/>
              <a:t>()</a:t>
            </a:r>
            <a:endParaRPr lang="ru-RU" dirty="0"/>
          </a:p>
        </p:txBody>
      </p:sp>
      <p:sp>
        <p:nvSpPr>
          <p:cNvPr id="3" name="Заголовок 2"/>
          <p:cNvSpPr>
            <a:spLocks noGrp="1"/>
          </p:cNvSpPr>
          <p:nvPr>
            <p:ph type="title"/>
          </p:nvPr>
        </p:nvSpPr>
        <p:spPr/>
        <p:txBody>
          <a:bodyPr/>
          <a:lstStyle/>
          <a:p>
            <a:r>
              <a:rPr lang="en-US" dirty="0" smtClean="0"/>
              <a:t>Thread Pool .NET 4.0</a:t>
            </a:r>
            <a:endParaRPr lang="ru-RU" dirty="0"/>
          </a:p>
        </p:txBody>
      </p:sp>
      <p:grpSp>
        <p:nvGrpSpPr>
          <p:cNvPr id="56" name="Группа 55"/>
          <p:cNvGrpSpPr/>
          <p:nvPr/>
        </p:nvGrpSpPr>
        <p:grpSpPr>
          <a:xfrm>
            <a:off x="3419872" y="2492896"/>
            <a:ext cx="5266928" cy="4365104"/>
            <a:chOff x="0" y="0"/>
            <a:chExt cx="3924300" cy="2657475"/>
          </a:xfrm>
        </p:grpSpPr>
        <p:grpSp>
          <p:nvGrpSpPr>
            <p:cNvPr id="57" name="Группа 56"/>
            <p:cNvGrpSpPr/>
            <p:nvPr/>
          </p:nvGrpSpPr>
          <p:grpSpPr>
            <a:xfrm>
              <a:off x="0" y="0"/>
              <a:ext cx="3924300" cy="2657475"/>
              <a:chOff x="0" y="0"/>
              <a:chExt cx="3924300" cy="2657475"/>
            </a:xfrm>
          </p:grpSpPr>
          <p:grpSp>
            <p:nvGrpSpPr>
              <p:cNvPr id="60" name="Группа 59"/>
              <p:cNvGrpSpPr/>
              <p:nvPr/>
            </p:nvGrpSpPr>
            <p:grpSpPr>
              <a:xfrm>
                <a:off x="314325" y="1504950"/>
                <a:ext cx="3562350" cy="314325"/>
                <a:chOff x="0" y="0"/>
                <a:chExt cx="3562350" cy="314325"/>
              </a:xfrm>
            </p:grpSpPr>
            <p:cxnSp>
              <p:nvCxnSpPr>
                <p:cNvPr id="85" name="Прямая соединительная линия 84"/>
                <p:cNvCxnSpPr/>
                <p:nvPr/>
              </p:nvCxnSpPr>
              <p:spPr>
                <a:xfrm>
                  <a:off x="0" y="314325"/>
                  <a:ext cx="3562350" cy="0"/>
                </a:xfrm>
                <a:prstGeom prst="line">
                  <a:avLst/>
                </a:prstGeom>
                <a:ln>
                  <a:prstDash val="dash"/>
                </a:ln>
              </p:spPr>
              <p:style>
                <a:lnRef idx="1">
                  <a:schemeClr val="accent6"/>
                </a:lnRef>
                <a:fillRef idx="0">
                  <a:schemeClr val="accent6"/>
                </a:fillRef>
                <a:effectRef idx="0">
                  <a:schemeClr val="accent6"/>
                </a:effectRef>
                <a:fontRef idx="minor">
                  <a:schemeClr val="tx1"/>
                </a:fontRef>
              </p:style>
            </p:cxnSp>
            <p:sp>
              <p:nvSpPr>
                <p:cNvPr id="86" name="Надпись 24"/>
                <p:cNvSpPr txBox="1"/>
                <p:nvPr/>
              </p:nvSpPr>
              <p:spPr>
                <a:xfrm>
                  <a:off x="3076575" y="0"/>
                  <a:ext cx="485775" cy="31432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4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min</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61" name="Группа 60"/>
              <p:cNvGrpSpPr/>
              <p:nvPr/>
            </p:nvGrpSpPr>
            <p:grpSpPr>
              <a:xfrm>
                <a:off x="0" y="0"/>
                <a:ext cx="3924300" cy="2657475"/>
                <a:chOff x="0" y="0"/>
                <a:chExt cx="3924300" cy="2657475"/>
              </a:xfrm>
            </p:grpSpPr>
            <p:grpSp>
              <p:nvGrpSpPr>
                <p:cNvPr id="62" name="Группа 61"/>
                <p:cNvGrpSpPr/>
                <p:nvPr/>
              </p:nvGrpSpPr>
              <p:grpSpPr>
                <a:xfrm>
                  <a:off x="314325" y="2333625"/>
                  <a:ext cx="3609975" cy="323850"/>
                  <a:chOff x="0" y="0"/>
                  <a:chExt cx="3609975" cy="323850"/>
                </a:xfrm>
              </p:grpSpPr>
              <p:cxnSp>
                <p:nvCxnSpPr>
                  <p:cNvPr id="83" name="Прямая соединительная линия 82"/>
                  <p:cNvCxnSpPr/>
                  <p:nvPr/>
                </p:nvCxnSpPr>
                <p:spPr>
                  <a:xfrm flipH="1">
                    <a:off x="0" y="0"/>
                    <a:ext cx="3609975" cy="0"/>
                  </a:xfrm>
                  <a:prstGeom prst="line">
                    <a:avLst/>
                  </a:prstGeom>
                  <a:ln>
                    <a:headEnd type="stealth" w="med" len="med"/>
                    <a:tailEnd type="none" w="med" len="med"/>
                  </a:ln>
                </p:spPr>
                <p:style>
                  <a:lnRef idx="1">
                    <a:schemeClr val="accent3"/>
                  </a:lnRef>
                  <a:fillRef idx="0">
                    <a:schemeClr val="accent3"/>
                  </a:fillRef>
                  <a:effectRef idx="0">
                    <a:schemeClr val="accent3"/>
                  </a:effectRef>
                  <a:fontRef idx="minor">
                    <a:schemeClr val="tx1"/>
                  </a:fontRef>
                </p:style>
              </p:cxnSp>
              <p:sp>
                <p:nvSpPr>
                  <p:cNvPr id="84" name="Надпись 3"/>
                  <p:cNvSpPr txBox="1"/>
                  <p:nvPr/>
                </p:nvSpPr>
                <p:spPr>
                  <a:xfrm>
                    <a:off x="1543050" y="9525"/>
                    <a:ext cx="695325" cy="31432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400">
                        <a:effectLst/>
                        <a:latin typeface="Calibri" panose="020F0502020204030204" pitchFamily="34" charset="0"/>
                        <a:ea typeface="Calibri" panose="020F0502020204030204" pitchFamily="34" charset="0"/>
                        <a:cs typeface="Times New Roman" panose="02020603050405020304" pitchFamily="18" charset="0"/>
                      </a:rPr>
                      <a:t>time</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63" name="Группа 62"/>
                <p:cNvGrpSpPr/>
                <p:nvPr/>
              </p:nvGrpSpPr>
              <p:grpSpPr>
                <a:xfrm>
                  <a:off x="0" y="0"/>
                  <a:ext cx="311944" cy="2333625"/>
                  <a:chOff x="0" y="0"/>
                  <a:chExt cx="311944" cy="2333625"/>
                </a:xfrm>
              </p:grpSpPr>
              <p:cxnSp>
                <p:nvCxnSpPr>
                  <p:cNvPr id="81" name="Прямая соединительная линия 80"/>
                  <p:cNvCxnSpPr/>
                  <p:nvPr/>
                </p:nvCxnSpPr>
                <p:spPr>
                  <a:xfrm>
                    <a:off x="311944" y="0"/>
                    <a:ext cx="0" cy="2333625"/>
                  </a:xfrm>
                  <a:prstGeom prst="line">
                    <a:avLst/>
                  </a:prstGeom>
                  <a:ln>
                    <a:headEnd type="stealth" w="med" len="med"/>
                    <a:tailEnd type="none" w="med" len="med"/>
                  </a:ln>
                </p:spPr>
                <p:style>
                  <a:lnRef idx="1">
                    <a:schemeClr val="accent3"/>
                  </a:lnRef>
                  <a:fillRef idx="0">
                    <a:schemeClr val="accent3"/>
                  </a:fillRef>
                  <a:effectRef idx="0">
                    <a:schemeClr val="accent3"/>
                  </a:effectRef>
                  <a:fontRef idx="minor">
                    <a:schemeClr val="tx1"/>
                  </a:fontRef>
                </p:style>
              </p:cxnSp>
              <p:sp>
                <p:nvSpPr>
                  <p:cNvPr id="82" name="Надпись 4"/>
                  <p:cNvSpPr txBox="1"/>
                  <p:nvPr/>
                </p:nvSpPr>
                <p:spPr>
                  <a:xfrm rot="16200000">
                    <a:off x="-259556" y="1038225"/>
                    <a:ext cx="766761" cy="247650"/>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400">
                        <a:effectLst/>
                        <a:latin typeface="Calibri" panose="020F0502020204030204" pitchFamily="34" charset="0"/>
                        <a:ea typeface="Calibri" panose="020F0502020204030204" pitchFamily="34" charset="0"/>
                        <a:cs typeface="Times New Roman" panose="02020603050405020304" pitchFamily="18" charset="0"/>
                      </a:rPr>
                      <a:t>threads</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64" name="Группа 63"/>
                <p:cNvGrpSpPr/>
                <p:nvPr/>
              </p:nvGrpSpPr>
              <p:grpSpPr>
                <a:xfrm>
                  <a:off x="981075" y="571500"/>
                  <a:ext cx="2895600" cy="1247775"/>
                  <a:chOff x="666750" y="0"/>
                  <a:chExt cx="2895600" cy="1247775"/>
                </a:xfrm>
              </p:grpSpPr>
              <p:cxnSp>
                <p:nvCxnSpPr>
                  <p:cNvPr id="68" name="Прямая соединительная линия 67"/>
                  <p:cNvCxnSpPr/>
                  <p:nvPr/>
                </p:nvCxnSpPr>
                <p:spPr>
                  <a:xfrm>
                    <a:off x="666750" y="1247775"/>
                    <a:ext cx="21907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69" name="Прямая соединительная линия 68"/>
                  <p:cNvCxnSpPr/>
                  <p:nvPr/>
                </p:nvCxnSpPr>
                <p:spPr>
                  <a:xfrm>
                    <a:off x="1981200" y="0"/>
                    <a:ext cx="158115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0" name="Прямая соединительная линия 69"/>
                  <p:cNvCxnSpPr/>
                  <p:nvPr/>
                </p:nvCxnSpPr>
                <p:spPr>
                  <a:xfrm flipV="1">
                    <a:off x="885825" y="1038225"/>
                    <a:ext cx="0" cy="209550"/>
                  </a:xfrm>
                  <a:prstGeom prst="line">
                    <a:avLst/>
                  </a:prstGeom>
                </p:spPr>
                <p:style>
                  <a:lnRef idx="3">
                    <a:schemeClr val="accent1"/>
                  </a:lnRef>
                  <a:fillRef idx="0">
                    <a:schemeClr val="accent1"/>
                  </a:fillRef>
                  <a:effectRef idx="2">
                    <a:schemeClr val="accent1"/>
                  </a:effectRef>
                  <a:fontRef idx="minor">
                    <a:schemeClr val="tx1"/>
                  </a:fontRef>
                </p:style>
              </p:cxnSp>
              <p:cxnSp>
                <p:nvCxnSpPr>
                  <p:cNvPr id="71" name="Прямая соединительная линия 70"/>
                  <p:cNvCxnSpPr/>
                  <p:nvPr/>
                </p:nvCxnSpPr>
                <p:spPr>
                  <a:xfrm flipV="1">
                    <a:off x="885825" y="1038225"/>
                    <a:ext cx="21907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2" name="Прямая соединительная линия 71"/>
                  <p:cNvCxnSpPr/>
                  <p:nvPr/>
                </p:nvCxnSpPr>
                <p:spPr>
                  <a:xfrm flipV="1">
                    <a:off x="1104900" y="838200"/>
                    <a:ext cx="21907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3" name="Прямая соединительная линия 72"/>
                  <p:cNvCxnSpPr/>
                  <p:nvPr/>
                </p:nvCxnSpPr>
                <p:spPr>
                  <a:xfrm flipV="1">
                    <a:off x="1104900" y="838200"/>
                    <a:ext cx="0" cy="209550"/>
                  </a:xfrm>
                  <a:prstGeom prst="line">
                    <a:avLst/>
                  </a:prstGeom>
                </p:spPr>
                <p:style>
                  <a:lnRef idx="3">
                    <a:schemeClr val="accent1"/>
                  </a:lnRef>
                  <a:fillRef idx="0">
                    <a:schemeClr val="accent1"/>
                  </a:fillRef>
                  <a:effectRef idx="2">
                    <a:schemeClr val="accent1"/>
                  </a:effectRef>
                  <a:fontRef idx="minor">
                    <a:schemeClr val="tx1"/>
                  </a:fontRef>
                </p:style>
              </p:cxnSp>
              <p:cxnSp>
                <p:nvCxnSpPr>
                  <p:cNvPr id="74" name="Прямая соединительная линия 73"/>
                  <p:cNvCxnSpPr/>
                  <p:nvPr/>
                </p:nvCxnSpPr>
                <p:spPr>
                  <a:xfrm flipV="1">
                    <a:off x="1323975" y="628650"/>
                    <a:ext cx="0" cy="209550"/>
                  </a:xfrm>
                  <a:prstGeom prst="line">
                    <a:avLst/>
                  </a:prstGeom>
                </p:spPr>
                <p:style>
                  <a:lnRef idx="3">
                    <a:schemeClr val="accent1"/>
                  </a:lnRef>
                  <a:fillRef idx="0">
                    <a:schemeClr val="accent1"/>
                  </a:fillRef>
                  <a:effectRef idx="2">
                    <a:schemeClr val="accent1"/>
                  </a:effectRef>
                  <a:fontRef idx="minor">
                    <a:schemeClr val="tx1"/>
                  </a:fontRef>
                </p:style>
              </p:cxnSp>
              <p:cxnSp>
                <p:nvCxnSpPr>
                  <p:cNvPr id="75" name="Прямая соединительная линия 74"/>
                  <p:cNvCxnSpPr/>
                  <p:nvPr/>
                </p:nvCxnSpPr>
                <p:spPr>
                  <a:xfrm flipV="1">
                    <a:off x="1323975" y="628650"/>
                    <a:ext cx="21907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6" name="Прямая соединительная линия 75"/>
                  <p:cNvCxnSpPr/>
                  <p:nvPr/>
                </p:nvCxnSpPr>
                <p:spPr>
                  <a:xfrm flipV="1">
                    <a:off x="1543050" y="419100"/>
                    <a:ext cx="0" cy="209550"/>
                  </a:xfrm>
                  <a:prstGeom prst="line">
                    <a:avLst/>
                  </a:prstGeom>
                </p:spPr>
                <p:style>
                  <a:lnRef idx="3">
                    <a:schemeClr val="accent1"/>
                  </a:lnRef>
                  <a:fillRef idx="0">
                    <a:schemeClr val="accent1"/>
                  </a:fillRef>
                  <a:effectRef idx="2">
                    <a:schemeClr val="accent1"/>
                  </a:effectRef>
                  <a:fontRef idx="minor">
                    <a:schemeClr val="tx1"/>
                  </a:fontRef>
                </p:style>
              </p:cxnSp>
              <p:cxnSp>
                <p:nvCxnSpPr>
                  <p:cNvPr id="77" name="Прямая соединительная линия 76"/>
                  <p:cNvCxnSpPr/>
                  <p:nvPr/>
                </p:nvCxnSpPr>
                <p:spPr>
                  <a:xfrm flipV="1">
                    <a:off x="1543050" y="409575"/>
                    <a:ext cx="21907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8" name="Прямая соединительная линия 77"/>
                  <p:cNvCxnSpPr/>
                  <p:nvPr/>
                </p:nvCxnSpPr>
                <p:spPr>
                  <a:xfrm flipV="1">
                    <a:off x="1762125" y="209550"/>
                    <a:ext cx="0" cy="209550"/>
                  </a:xfrm>
                  <a:prstGeom prst="line">
                    <a:avLst/>
                  </a:prstGeom>
                </p:spPr>
                <p:style>
                  <a:lnRef idx="3">
                    <a:schemeClr val="accent1"/>
                  </a:lnRef>
                  <a:fillRef idx="0">
                    <a:schemeClr val="accent1"/>
                  </a:fillRef>
                  <a:effectRef idx="2">
                    <a:schemeClr val="accent1"/>
                  </a:effectRef>
                  <a:fontRef idx="minor">
                    <a:schemeClr val="tx1"/>
                  </a:fontRef>
                </p:style>
              </p:cxnSp>
              <p:cxnSp>
                <p:nvCxnSpPr>
                  <p:cNvPr id="79" name="Прямая соединительная линия 78"/>
                  <p:cNvCxnSpPr/>
                  <p:nvPr/>
                </p:nvCxnSpPr>
                <p:spPr>
                  <a:xfrm flipV="1">
                    <a:off x="1762125" y="209550"/>
                    <a:ext cx="219075"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0" name="Прямая соединительная линия 79"/>
                  <p:cNvCxnSpPr/>
                  <p:nvPr/>
                </p:nvCxnSpPr>
                <p:spPr>
                  <a:xfrm flipV="1">
                    <a:off x="1981200" y="0"/>
                    <a:ext cx="0" cy="209550"/>
                  </a:xfrm>
                  <a:prstGeom prst="line">
                    <a:avLst/>
                  </a:prstGeom>
                </p:spPr>
                <p:style>
                  <a:lnRef idx="3">
                    <a:schemeClr val="accent1"/>
                  </a:lnRef>
                  <a:fillRef idx="0">
                    <a:schemeClr val="accent1"/>
                  </a:fillRef>
                  <a:effectRef idx="2">
                    <a:schemeClr val="accent1"/>
                  </a:effectRef>
                  <a:fontRef idx="minor">
                    <a:schemeClr val="tx1"/>
                  </a:fontRef>
                </p:style>
              </p:cxnSp>
            </p:grpSp>
            <p:grpSp>
              <p:nvGrpSpPr>
                <p:cNvPr id="65" name="Группа 64"/>
                <p:cNvGrpSpPr/>
                <p:nvPr/>
              </p:nvGrpSpPr>
              <p:grpSpPr>
                <a:xfrm>
                  <a:off x="314325" y="257175"/>
                  <a:ext cx="3562350" cy="314325"/>
                  <a:chOff x="0" y="0"/>
                  <a:chExt cx="3562350" cy="314325"/>
                </a:xfrm>
              </p:grpSpPr>
              <p:cxnSp>
                <p:nvCxnSpPr>
                  <p:cNvPr id="66" name="Прямая соединительная линия 65"/>
                  <p:cNvCxnSpPr/>
                  <p:nvPr/>
                </p:nvCxnSpPr>
                <p:spPr>
                  <a:xfrm>
                    <a:off x="0" y="314325"/>
                    <a:ext cx="3562350" cy="0"/>
                  </a:xfrm>
                  <a:prstGeom prst="line">
                    <a:avLst/>
                  </a:prstGeom>
                  <a:ln>
                    <a:prstDash val="dash"/>
                  </a:ln>
                </p:spPr>
                <p:style>
                  <a:lnRef idx="1">
                    <a:schemeClr val="accent2"/>
                  </a:lnRef>
                  <a:fillRef idx="0">
                    <a:schemeClr val="accent2"/>
                  </a:fillRef>
                  <a:effectRef idx="0">
                    <a:schemeClr val="accent2"/>
                  </a:effectRef>
                  <a:fontRef idx="minor">
                    <a:schemeClr val="tx1"/>
                  </a:fontRef>
                </p:style>
              </p:cxnSp>
              <p:sp>
                <p:nvSpPr>
                  <p:cNvPr id="67" name="Надпись 26"/>
                  <p:cNvSpPr txBox="1"/>
                  <p:nvPr/>
                </p:nvSpPr>
                <p:spPr>
                  <a:xfrm>
                    <a:off x="57150" y="0"/>
                    <a:ext cx="561975" cy="31432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400">
                        <a:solidFill>
                          <a:srgbClr val="ED7D31"/>
                        </a:solidFill>
                        <a:effectLst/>
                        <a:latin typeface="Calibri" panose="020F0502020204030204" pitchFamily="34" charset="0"/>
                        <a:ea typeface="Calibri" panose="020F0502020204030204" pitchFamily="34" charset="0"/>
                        <a:cs typeface="Times New Roman" panose="02020603050405020304" pitchFamily="18" charset="0"/>
                      </a:rPr>
                      <a:t>max</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grpSp>
        <p:cxnSp>
          <p:nvCxnSpPr>
            <p:cNvPr id="58" name="Прямая соединительная линия 57"/>
            <p:cNvCxnSpPr/>
            <p:nvPr/>
          </p:nvCxnSpPr>
          <p:spPr>
            <a:xfrm>
              <a:off x="314325" y="2162175"/>
              <a:ext cx="66675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59" name="Прямая соединительная линия 58"/>
            <p:cNvCxnSpPr/>
            <p:nvPr/>
          </p:nvCxnSpPr>
          <p:spPr>
            <a:xfrm flipV="1">
              <a:off x="981075" y="1819275"/>
              <a:ext cx="0" cy="342900"/>
            </a:xfrm>
            <a:prstGeom prst="line">
              <a:avLst/>
            </a:prstGeom>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26307910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lstStyle/>
          <a:p>
            <a:r>
              <a:rPr lang="en-US" dirty="0"/>
              <a:t>Parallel LINQ (PLINQ)</a:t>
            </a:r>
          </a:p>
          <a:p>
            <a:r>
              <a:rPr lang="en-US" dirty="0" smtClean="0"/>
              <a:t>Parallel class</a:t>
            </a:r>
          </a:p>
          <a:p>
            <a:pPr lvl="1"/>
            <a:r>
              <a:rPr lang="en-US" dirty="0" err="1"/>
              <a:t>Parallel.Invoke</a:t>
            </a:r>
            <a:endParaRPr lang="ru-RU" dirty="0"/>
          </a:p>
          <a:p>
            <a:pPr lvl="1"/>
            <a:r>
              <a:rPr lang="en-US" dirty="0" err="1" smtClean="0"/>
              <a:t>Parallel.ForEach</a:t>
            </a:r>
            <a:endParaRPr lang="en-US" dirty="0" smtClean="0"/>
          </a:p>
          <a:p>
            <a:pPr lvl="1"/>
            <a:r>
              <a:rPr lang="en-US" dirty="0" err="1" smtClean="0"/>
              <a:t>Parallel.For</a:t>
            </a:r>
            <a:endParaRPr lang="en-US" dirty="0" smtClean="0"/>
          </a:p>
        </p:txBody>
      </p:sp>
      <p:sp>
        <p:nvSpPr>
          <p:cNvPr id="3" name="Заголовок 2"/>
          <p:cNvSpPr>
            <a:spLocks noGrp="1"/>
          </p:cNvSpPr>
          <p:nvPr>
            <p:ph type="title"/>
          </p:nvPr>
        </p:nvSpPr>
        <p:spPr/>
        <p:txBody>
          <a:bodyPr/>
          <a:lstStyle/>
          <a:p>
            <a:r>
              <a:rPr lang="en-US" dirty="0" smtClean="0"/>
              <a:t>Data parallelism</a:t>
            </a:r>
            <a:endParaRPr lang="ru-RU" dirty="0"/>
          </a:p>
        </p:txBody>
      </p:sp>
    </p:spTree>
    <p:extLst>
      <p:ext uri="{BB962C8B-B14F-4D97-AF65-F5344CB8AC3E}">
        <p14:creationId xmlns:p14="http://schemas.microsoft.com/office/powerpoint/2010/main" val="20984284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lstStyle/>
          <a:p>
            <a:r>
              <a:rPr lang="en-US" dirty="0" smtClean="0"/>
              <a:t>.</a:t>
            </a:r>
            <a:r>
              <a:rPr lang="en-US" dirty="0" err="1" smtClean="0"/>
              <a:t>AsParallel</a:t>
            </a:r>
            <a:r>
              <a:rPr lang="en-US" dirty="0" smtClean="0"/>
              <a:t>()</a:t>
            </a:r>
          </a:p>
          <a:p>
            <a:r>
              <a:rPr lang="en-US" dirty="0" smtClean="0"/>
              <a:t>.</a:t>
            </a:r>
            <a:r>
              <a:rPr lang="en-US" dirty="0" err="1" smtClean="0"/>
              <a:t>AsSequential</a:t>
            </a:r>
            <a:r>
              <a:rPr lang="en-US" dirty="0" smtClean="0"/>
              <a:t>()</a:t>
            </a:r>
            <a:endParaRPr lang="ru-RU" dirty="0"/>
          </a:p>
        </p:txBody>
      </p:sp>
      <p:sp>
        <p:nvSpPr>
          <p:cNvPr id="3" name="Заголовок 2"/>
          <p:cNvSpPr>
            <a:spLocks noGrp="1"/>
          </p:cNvSpPr>
          <p:nvPr>
            <p:ph type="title"/>
          </p:nvPr>
        </p:nvSpPr>
        <p:spPr/>
        <p:txBody>
          <a:bodyPr/>
          <a:lstStyle/>
          <a:p>
            <a:r>
              <a:rPr lang="en-US" dirty="0" smtClean="0"/>
              <a:t>PLINQ</a:t>
            </a:r>
            <a:endParaRPr lang="ru-RU" dirty="0"/>
          </a:p>
        </p:txBody>
      </p:sp>
      <p:pic>
        <p:nvPicPr>
          <p:cNvPr id="9" name="Рисунок 8"/>
          <p:cNvPicPr>
            <a:picLocks noChangeAspect="1"/>
          </p:cNvPicPr>
          <p:nvPr/>
        </p:nvPicPr>
        <p:blipFill>
          <a:blip r:embed="rId3"/>
          <a:stretch>
            <a:fillRect/>
          </a:stretch>
        </p:blipFill>
        <p:spPr>
          <a:xfrm>
            <a:off x="1097619" y="3212975"/>
            <a:ext cx="7327287" cy="2913187"/>
          </a:xfrm>
          <a:prstGeom prst="rect">
            <a:avLst/>
          </a:prstGeom>
        </p:spPr>
      </p:pic>
    </p:spTree>
    <p:extLst>
      <p:ext uri="{BB962C8B-B14F-4D97-AF65-F5344CB8AC3E}">
        <p14:creationId xmlns:p14="http://schemas.microsoft.com/office/powerpoint/2010/main" val="11205143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lstStyle/>
          <a:p>
            <a:r>
              <a:rPr lang="en-US" dirty="0" smtClean="0"/>
              <a:t>.</a:t>
            </a:r>
            <a:r>
              <a:rPr lang="en-US" dirty="0"/>
              <a:t> </a:t>
            </a:r>
            <a:r>
              <a:rPr lang="en-US" dirty="0" err="1" smtClean="0"/>
              <a:t>WithExecutionMode</a:t>
            </a:r>
            <a:r>
              <a:rPr lang="en-US" dirty="0" smtClean="0"/>
              <a:t>()</a:t>
            </a:r>
          </a:p>
          <a:p>
            <a:pPr lvl="1"/>
            <a:r>
              <a:rPr lang="en-US" dirty="0" err="1"/>
              <a:t>ParallelExecutionMode.ForceParallelism</a:t>
            </a:r>
            <a:endParaRPr lang="en-US" dirty="0" smtClean="0"/>
          </a:p>
          <a:p>
            <a:r>
              <a:rPr lang="en-US" dirty="0" smtClean="0"/>
              <a:t>.</a:t>
            </a:r>
            <a:r>
              <a:rPr lang="en-US" dirty="0" err="1" smtClean="0"/>
              <a:t>WithDegreeOfParallelism</a:t>
            </a:r>
            <a:r>
              <a:rPr lang="en-US" dirty="0" smtClean="0"/>
              <a:t>()</a:t>
            </a:r>
          </a:p>
          <a:p>
            <a:pPr lvl="1"/>
            <a:r>
              <a:rPr lang="en-US" dirty="0" smtClean="0"/>
              <a:t>1..N=512</a:t>
            </a:r>
            <a:endParaRPr lang="ru-RU" dirty="0"/>
          </a:p>
        </p:txBody>
      </p:sp>
      <p:sp>
        <p:nvSpPr>
          <p:cNvPr id="3" name="Заголовок 2"/>
          <p:cNvSpPr>
            <a:spLocks noGrp="1"/>
          </p:cNvSpPr>
          <p:nvPr>
            <p:ph type="title"/>
          </p:nvPr>
        </p:nvSpPr>
        <p:spPr/>
        <p:txBody>
          <a:bodyPr/>
          <a:lstStyle/>
          <a:p>
            <a:r>
              <a:rPr lang="en-US" dirty="0" smtClean="0"/>
              <a:t>Concurrency</a:t>
            </a:r>
            <a:endParaRPr lang="ru-RU" dirty="0"/>
          </a:p>
        </p:txBody>
      </p:sp>
    </p:spTree>
    <p:extLst>
      <p:ext uri="{BB962C8B-B14F-4D97-AF65-F5344CB8AC3E}">
        <p14:creationId xmlns:p14="http://schemas.microsoft.com/office/powerpoint/2010/main" val="4929154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lstStyle/>
          <a:p>
            <a:r>
              <a:rPr lang="en-US" dirty="0" smtClean="0"/>
              <a:t>.</a:t>
            </a:r>
            <a:r>
              <a:rPr lang="en-US" dirty="0" err="1" smtClean="0"/>
              <a:t>AsOrdered</a:t>
            </a:r>
            <a:r>
              <a:rPr lang="en-US" dirty="0" smtClean="0"/>
              <a:t>()</a:t>
            </a:r>
          </a:p>
          <a:p>
            <a:pPr lvl="1"/>
            <a:r>
              <a:rPr lang="en-US" dirty="0" smtClean="0"/>
              <a:t>Order</a:t>
            </a:r>
            <a:endParaRPr lang="ru-RU" dirty="0" smtClean="0"/>
          </a:p>
          <a:p>
            <a:pPr lvl="1"/>
            <a:r>
              <a:rPr lang="en-US" dirty="0" smtClean="0"/>
              <a:t>Deterministic output for some operators</a:t>
            </a:r>
            <a:endParaRPr lang="ru-RU" dirty="0" smtClean="0"/>
          </a:p>
          <a:p>
            <a:pPr lvl="1"/>
            <a:r>
              <a:rPr lang="en-US" dirty="0" smtClean="0"/>
              <a:t>Performance degrading</a:t>
            </a:r>
          </a:p>
          <a:p>
            <a:r>
              <a:rPr lang="en-US" dirty="0" smtClean="0"/>
              <a:t>.</a:t>
            </a:r>
            <a:r>
              <a:rPr lang="en-US" dirty="0" err="1" smtClean="0"/>
              <a:t>AsUnordered</a:t>
            </a:r>
            <a:r>
              <a:rPr lang="en-US" dirty="0" smtClean="0"/>
              <a:t>()</a:t>
            </a:r>
            <a:endParaRPr lang="ru-RU" dirty="0"/>
          </a:p>
        </p:txBody>
      </p:sp>
      <p:sp>
        <p:nvSpPr>
          <p:cNvPr id="3" name="Заголовок 2"/>
          <p:cNvSpPr>
            <a:spLocks noGrp="1"/>
          </p:cNvSpPr>
          <p:nvPr>
            <p:ph type="title"/>
          </p:nvPr>
        </p:nvSpPr>
        <p:spPr/>
        <p:txBody>
          <a:bodyPr/>
          <a:lstStyle/>
          <a:p>
            <a:r>
              <a:rPr lang="en-US" dirty="0" smtClean="0"/>
              <a:t>Order</a:t>
            </a:r>
            <a:endParaRPr lang="ru-RU" dirty="0"/>
          </a:p>
        </p:txBody>
      </p:sp>
    </p:spTree>
    <p:extLst>
      <p:ext uri="{BB962C8B-B14F-4D97-AF65-F5344CB8AC3E}">
        <p14:creationId xmlns:p14="http://schemas.microsoft.com/office/powerpoint/2010/main" val="20878227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lstStyle/>
          <a:p>
            <a:r>
              <a:rPr lang="en-US" dirty="0" smtClean="0"/>
              <a:t>.</a:t>
            </a:r>
            <a:r>
              <a:rPr lang="en-US" dirty="0" err="1" smtClean="0"/>
              <a:t>WithMergeOptions</a:t>
            </a:r>
            <a:r>
              <a:rPr lang="en-US" dirty="0" smtClean="0"/>
              <a:t>()</a:t>
            </a:r>
          </a:p>
          <a:p>
            <a:pPr lvl="1"/>
            <a:r>
              <a:rPr lang="en-US" dirty="0" err="1" smtClean="0"/>
              <a:t>AutoBuffered</a:t>
            </a:r>
            <a:endParaRPr lang="en-US" dirty="0" smtClean="0"/>
          </a:p>
          <a:p>
            <a:pPr lvl="1"/>
            <a:r>
              <a:rPr lang="en-US" dirty="0" err="1" smtClean="0"/>
              <a:t>NotBuffered</a:t>
            </a:r>
            <a:endParaRPr lang="en-US" dirty="0" smtClean="0"/>
          </a:p>
          <a:p>
            <a:pPr lvl="1"/>
            <a:r>
              <a:rPr lang="en-US" dirty="0" err="1" smtClean="0"/>
              <a:t>FullyBuffered</a:t>
            </a:r>
            <a:endParaRPr lang="en-US" dirty="0" smtClean="0"/>
          </a:p>
          <a:p>
            <a:pPr lvl="1"/>
            <a:endParaRPr lang="en-US" dirty="0"/>
          </a:p>
          <a:p>
            <a:r>
              <a:rPr lang="en-US" dirty="0" smtClean="0"/>
              <a:t>.</a:t>
            </a:r>
            <a:r>
              <a:rPr lang="en-US" dirty="0" err="1" smtClean="0"/>
              <a:t>WithCancellation</a:t>
            </a:r>
            <a:r>
              <a:rPr lang="en-US" dirty="0" smtClean="0"/>
              <a:t>()</a:t>
            </a:r>
            <a:endParaRPr lang="ru-RU" dirty="0"/>
          </a:p>
        </p:txBody>
      </p:sp>
      <p:sp>
        <p:nvSpPr>
          <p:cNvPr id="3" name="Заголовок 2"/>
          <p:cNvSpPr>
            <a:spLocks noGrp="1"/>
          </p:cNvSpPr>
          <p:nvPr>
            <p:ph type="title"/>
          </p:nvPr>
        </p:nvSpPr>
        <p:spPr/>
        <p:txBody>
          <a:bodyPr/>
          <a:lstStyle/>
          <a:p>
            <a:r>
              <a:rPr lang="en-US" dirty="0" smtClean="0"/>
              <a:t>Buffering</a:t>
            </a:r>
            <a:endParaRPr lang="ru-RU" dirty="0"/>
          </a:p>
        </p:txBody>
      </p:sp>
    </p:spTree>
    <p:extLst>
      <p:ext uri="{BB962C8B-B14F-4D97-AF65-F5344CB8AC3E}">
        <p14:creationId xmlns:p14="http://schemas.microsoft.com/office/powerpoint/2010/main" val="5306961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Partitioning</a:t>
            </a:r>
            <a:endParaRPr lang="en-US" dirty="0"/>
          </a:p>
        </p:txBody>
      </p:sp>
      <p:pic>
        <p:nvPicPr>
          <p:cNvPr id="2050" name="Picture 2" descr="https://lh3.googleusercontent.com/JxVveWe0BW325aVFhpT9jWp-vsxX9v_xcdasOanEVXAjm_h4d5UBbGJB_DNPD0yEGlYsaHSDvAAvxqTd9vR-wiF1m34bIl5XbNYbucSEvmsssLyh6XGhl_5Rw3CZwTeEfXcYJw0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6959" y="2950748"/>
            <a:ext cx="4991100" cy="3238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lh6.googleusercontent.com/Tor45_shIh1UZzk0i-vPNMBDPqUtDXhoBBvco1XT5jIiCTuDOzshL4XBLxoEWz3XUBvXT-bOnSxGbKuFZB9LsCe1VLYnGs1mTAH1lMDDuekn0QA0NZAeRWu3FH9dxUnt_N0nxsw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6959" y="3814843"/>
            <a:ext cx="5019675" cy="35242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s://lh5.googleusercontent.com/MwKMTSXkJh5B1N5U7Gzzeq6j4G_1gaAbu_BAjR3xBUd8lkCskWN8ZRxi3NDsgHv-ho4MEoYVOE1T62laf16DDuLl_-3Ygax5RtnCxQA1Rr4d0qkPssnfKCL9ksUf_xyaXLRMvRzX"/>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9334" y="4666318"/>
            <a:ext cx="5067300" cy="3143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6580983" y="2950748"/>
            <a:ext cx="806631" cy="2585323"/>
          </a:xfrm>
          <a:prstGeom prst="rect">
            <a:avLst/>
          </a:prstGeom>
          <a:noFill/>
        </p:spPr>
        <p:txBody>
          <a:bodyPr wrap="none" rtlCol="0">
            <a:spAutoFit/>
          </a:bodyPr>
          <a:lstStyle/>
          <a:p>
            <a:r>
              <a:rPr lang="en-US" dirty="0" smtClean="0"/>
              <a:t>Range</a:t>
            </a:r>
          </a:p>
          <a:p>
            <a:endParaRPr lang="en-US" dirty="0" smtClean="0"/>
          </a:p>
          <a:p>
            <a:endParaRPr lang="en-US" dirty="0"/>
          </a:p>
          <a:p>
            <a:r>
              <a:rPr lang="en-US" dirty="0" smtClean="0"/>
              <a:t>Chunk</a:t>
            </a:r>
          </a:p>
          <a:p>
            <a:endParaRPr lang="en-US" dirty="0" smtClean="0"/>
          </a:p>
          <a:p>
            <a:endParaRPr lang="en-US" dirty="0"/>
          </a:p>
          <a:p>
            <a:r>
              <a:rPr lang="en-US" dirty="0" smtClean="0"/>
              <a:t>Hash</a:t>
            </a:r>
          </a:p>
          <a:p>
            <a:endParaRPr lang="en-US" dirty="0"/>
          </a:p>
          <a:p>
            <a:endParaRPr lang="en-US" dirty="0" smtClean="0"/>
          </a:p>
        </p:txBody>
      </p:sp>
      <p:sp>
        <p:nvSpPr>
          <p:cNvPr id="2" name="TextBox 1"/>
          <p:cNvSpPr txBox="1"/>
          <p:nvPr/>
        </p:nvSpPr>
        <p:spPr>
          <a:xfrm>
            <a:off x="1386959" y="3269145"/>
            <a:ext cx="1885453" cy="307777"/>
          </a:xfrm>
          <a:prstGeom prst="rect">
            <a:avLst/>
          </a:prstGeom>
          <a:noFill/>
        </p:spPr>
        <p:txBody>
          <a:bodyPr wrap="none" rtlCol="0">
            <a:spAutoFit/>
          </a:bodyPr>
          <a:lstStyle/>
          <a:p>
            <a:r>
              <a:rPr lang="en-US" sz="1400" dirty="0" err="1" smtClean="0"/>
              <a:t>Indexible</a:t>
            </a:r>
            <a:r>
              <a:rPr lang="en-US" sz="1400" dirty="0" smtClean="0"/>
              <a:t> data sources</a:t>
            </a:r>
            <a:endParaRPr lang="ru-RU" sz="1400" dirty="0"/>
          </a:p>
        </p:txBody>
      </p:sp>
      <p:sp>
        <p:nvSpPr>
          <p:cNvPr id="9" name="TextBox 8"/>
          <p:cNvSpPr txBox="1"/>
          <p:nvPr/>
        </p:nvSpPr>
        <p:spPr>
          <a:xfrm>
            <a:off x="1386959" y="4161448"/>
            <a:ext cx="1436612" cy="307777"/>
          </a:xfrm>
          <a:prstGeom prst="rect">
            <a:avLst/>
          </a:prstGeom>
          <a:noFill/>
        </p:spPr>
        <p:txBody>
          <a:bodyPr wrap="none" rtlCol="0">
            <a:spAutoFit/>
          </a:bodyPr>
          <a:lstStyle/>
          <a:p>
            <a:r>
              <a:rPr lang="en-US" sz="1400" dirty="0" smtClean="0"/>
              <a:t>General purpose</a:t>
            </a:r>
            <a:endParaRPr lang="ru-RU" sz="1400" dirty="0"/>
          </a:p>
        </p:txBody>
      </p:sp>
      <p:sp>
        <p:nvSpPr>
          <p:cNvPr id="10" name="TextBox 9"/>
          <p:cNvSpPr txBox="1"/>
          <p:nvPr/>
        </p:nvSpPr>
        <p:spPr>
          <a:xfrm>
            <a:off x="1386959" y="4976382"/>
            <a:ext cx="4685898" cy="307777"/>
          </a:xfrm>
          <a:prstGeom prst="rect">
            <a:avLst/>
          </a:prstGeom>
          <a:noFill/>
        </p:spPr>
        <p:txBody>
          <a:bodyPr wrap="none" rtlCol="0">
            <a:spAutoFit/>
          </a:bodyPr>
          <a:lstStyle/>
          <a:p>
            <a:r>
              <a:rPr lang="en-US" sz="1400" dirty="0" smtClean="0"/>
              <a:t>For compare </a:t>
            </a:r>
            <a:r>
              <a:rPr lang="en-US" sz="1400" dirty="0"/>
              <a:t>operators (Join, </a:t>
            </a:r>
            <a:r>
              <a:rPr lang="en-US" sz="1400" dirty="0" err="1" smtClean="0"/>
              <a:t>GroupBy</a:t>
            </a:r>
            <a:r>
              <a:rPr lang="en-US" sz="1400" dirty="0"/>
              <a:t>, Distinct, </a:t>
            </a:r>
            <a:r>
              <a:rPr lang="en-US" sz="1400" dirty="0" smtClean="0"/>
              <a:t>Except, …)</a:t>
            </a:r>
            <a:endParaRPr lang="ru-RU" sz="1400" dirty="0"/>
          </a:p>
        </p:txBody>
      </p:sp>
    </p:spTree>
    <p:extLst>
      <p:ext uri="{BB962C8B-B14F-4D97-AF65-F5344CB8AC3E}">
        <p14:creationId xmlns:p14="http://schemas.microsoft.com/office/powerpoint/2010/main" val="321733807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p:txBody>
          <a:bodyPr/>
          <a:lstStyle/>
          <a:p>
            <a:r>
              <a:rPr lang="ru-RU" dirty="0" smtClean="0"/>
              <a:t>Число ядер </a:t>
            </a:r>
            <a:r>
              <a:rPr lang="en-US" dirty="0" smtClean="0"/>
              <a:t>CPU &gt; 1 :)</a:t>
            </a:r>
          </a:p>
          <a:p>
            <a:r>
              <a:rPr lang="ru-RU" dirty="0"/>
              <a:t>Функциональная чистота (нет сайд-эффектов</a:t>
            </a:r>
            <a:r>
              <a:rPr lang="ru-RU" dirty="0" smtClean="0"/>
              <a:t>)</a:t>
            </a:r>
            <a:endParaRPr lang="en-US" dirty="0" smtClean="0"/>
          </a:p>
          <a:p>
            <a:r>
              <a:rPr lang="ru-RU" dirty="0" smtClean="0"/>
              <a:t>Отсутствие блокировок (</a:t>
            </a:r>
            <a:r>
              <a:rPr lang="ru-RU" dirty="0" err="1" smtClean="0"/>
              <a:t>распараллеливаемость</a:t>
            </a:r>
            <a:r>
              <a:rPr lang="ru-RU" dirty="0" smtClean="0"/>
              <a:t>)</a:t>
            </a:r>
            <a:endParaRPr lang="ru-RU" dirty="0"/>
          </a:p>
          <a:p>
            <a:r>
              <a:rPr lang="ru-RU" dirty="0" smtClean="0"/>
              <a:t>Делегаты </a:t>
            </a:r>
            <a:r>
              <a:rPr lang="ru-RU" dirty="0"/>
              <a:t>не слишком </a:t>
            </a:r>
            <a:r>
              <a:rPr lang="ru-RU" dirty="0" smtClean="0"/>
              <a:t>мелкие</a:t>
            </a:r>
            <a:r>
              <a:rPr lang="en-US" dirty="0" smtClean="0"/>
              <a:t> (</a:t>
            </a:r>
            <a:r>
              <a:rPr lang="ru-RU" dirty="0" smtClean="0"/>
              <a:t>вычислительная </a:t>
            </a:r>
            <a:r>
              <a:rPr lang="ru-RU" smtClean="0"/>
              <a:t>сложность не превышает </a:t>
            </a:r>
            <a:r>
              <a:rPr lang="ru-RU" dirty="0" smtClean="0"/>
              <a:t>накладные расходы)</a:t>
            </a:r>
          </a:p>
          <a:p>
            <a:r>
              <a:rPr lang="ru-RU" dirty="0" smtClean="0"/>
              <a:t>Сохранение порядка может убить</a:t>
            </a:r>
            <a:r>
              <a:rPr lang="en-US" dirty="0" smtClean="0"/>
              <a:t> </a:t>
            </a:r>
            <a:r>
              <a:rPr lang="ru-RU" dirty="0" smtClean="0"/>
              <a:t>производительность</a:t>
            </a:r>
            <a:endParaRPr lang="ru-RU" dirty="0"/>
          </a:p>
        </p:txBody>
      </p:sp>
      <p:sp>
        <p:nvSpPr>
          <p:cNvPr id="3" name="Заголовок 2"/>
          <p:cNvSpPr>
            <a:spLocks noGrp="1"/>
          </p:cNvSpPr>
          <p:nvPr>
            <p:ph type="title"/>
          </p:nvPr>
        </p:nvSpPr>
        <p:spPr/>
        <p:txBody>
          <a:bodyPr/>
          <a:lstStyle/>
          <a:p>
            <a:r>
              <a:rPr lang="en-US" dirty="0" err="1" smtClean="0"/>
              <a:t>HowTo</a:t>
            </a:r>
            <a:r>
              <a:rPr lang="en-US" dirty="0" smtClean="0"/>
              <a:t> Data Parallelism</a:t>
            </a:r>
            <a:endParaRPr lang="ru-RU" dirty="0"/>
          </a:p>
        </p:txBody>
      </p:sp>
    </p:spTree>
    <p:extLst>
      <p:ext uri="{BB962C8B-B14F-4D97-AF65-F5344CB8AC3E}">
        <p14:creationId xmlns:p14="http://schemas.microsoft.com/office/powerpoint/2010/main" val="3694616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ru-RU" dirty="0"/>
              <a:t>Зачем все это </a:t>
            </a:r>
            <a:r>
              <a:rPr lang="ru-RU" dirty="0" smtClean="0"/>
              <a:t>нужно (2)</a:t>
            </a:r>
            <a:endParaRPr lang="en-US" dirty="0"/>
          </a:p>
        </p:txBody>
      </p:sp>
      <p:pic>
        <p:nvPicPr>
          <p:cNvPr id="5122" name="Picture 2" descr="C:\Users\plotnikov\Desktop\Многопоточное программирование на C#\Лекция1\Picture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2348879"/>
            <a:ext cx="5040560" cy="42004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777721" y="3789040"/>
            <a:ext cx="2880917" cy="923330"/>
          </a:xfrm>
          <a:prstGeom prst="rect">
            <a:avLst/>
          </a:prstGeom>
          <a:noFill/>
        </p:spPr>
        <p:txBody>
          <a:bodyPr wrap="none" rtlCol="0">
            <a:spAutoFit/>
          </a:bodyPr>
          <a:lstStyle/>
          <a:p>
            <a:r>
              <a:rPr lang="ru-RU" dirty="0" smtClean="0"/>
              <a:t>Рендеринг интерфейса</a:t>
            </a:r>
          </a:p>
          <a:p>
            <a:r>
              <a:rPr lang="ru-RU" dirty="0"/>
              <a:t>г</a:t>
            </a:r>
            <a:r>
              <a:rPr lang="ru-RU" dirty="0" smtClean="0"/>
              <a:t>рафического приложения</a:t>
            </a:r>
          </a:p>
          <a:p>
            <a:r>
              <a:rPr lang="ru-RU" dirty="0" smtClean="0"/>
              <a:t>не должен зависать</a:t>
            </a:r>
          </a:p>
        </p:txBody>
      </p:sp>
    </p:spTree>
    <p:extLst>
      <p:ext uri="{BB962C8B-B14F-4D97-AF65-F5344CB8AC3E}">
        <p14:creationId xmlns:p14="http://schemas.microsoft.com/office/powerpoint/2010/main" val="6419091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dirty="0"/>
          </a:p>
        </p:txBody>
      </p:sp>
      <p:pic>
        <p:nvPicPr>
          <p:cNvPr id="5" name="DDoS elhacker.NET - Logstalgia Full HD.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4852"/>
            <a:ext cx="9544050" cy="6858000"/>
          </a:xfrm>
          <a:prstGeom prst="rect">
            <a:avLst/>
          </a:prstGeom>
        </p:spPr>
      </p:pic>
    </p:spTree>
    <p:extLst>
      <p:ext uri="{BB962C8B-B14F-4D97-AF65-F5344CB8AC3E}">
        <p14:creationId xmlns:p14="http://schemas.microsoft.com/office/powerpoint/2010/main" val="39784633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r>
              <a:rPr lang="ru-RU" dirty="0" smtClean="0"/>
              <a:t>Экземпляр исполняемого файла</a:t>
            </a:r>
          </a:p>
          <a:p>
            <a:r>
              <a:rPr lang="ru-RU" dirty="0" smtClean="0"/>
              <a:t>Ресурсы:</a:t>
            </a:r>
          </a:p>
          <a:p>
            <a:pPr lvl="1"/>
            <a:r>
              <a:rPr lang="ru-RU" dirty="0" smtClean="0"/>
              <a:t>Виртуальная память (код, данные)</a:t>
            </a:r>
          </a:p>
          <a:p>
            <a:pPr lvl="1"/>
            <a:r>
              <a:rPr lang="en-US" dirty="0" smtClean="0"/>
              <a:t>Handles </a:t>
            </a:r>
            <a:r>
              <a:rPr lang="ru-RU" dirty="0" smtClean="0"/>
              <a:t>(сетевые сокеты, открытые файлы,</a:t>
            </a:r>
            <a:r>
              <a:rPr lang="en-US" dirty="0" smtClean="0"/>
              <a:t> …</a:t>
            </a:r>
            <a:r>
              <a:rPr lang="ru-RU" dirty="0" smtClean="0"/>
              <a:t>)</a:t>
            </a:r>
          </a:p>
          <a:p>
            <a:pPr lvl="1"/>
            <a:r>
              <a:rPr lang="en-US" dirty="0" smtClean="0"/>
              <a:t>Security tokens</a:t>
            </a:r>
            <a:endParaRPr lang="ru-RU" dirty="0" smtClean="0"/>
          </a:p>
          <a:p>
            <a:pPr lvl="1"/>
            <a:r>
              <a:rPr lang="ru-RU" dirty="0" smtClean="0"/>
              <a:t>Переменные окружения</a:t>
            </a:r>
            <a:endParaRPr lang="ru-RU" dirty="0"/>
          </a:p>
          <a:p>
            <a:r>
              <a:rPr lang="ru-RU" dirty="0" smtClean="0"/>
              <a:t>Внутри 1+ поток </a:t>
            </a:r>
            <a:r>
              <a:rPr lang="ru-RU" dirty="0"/>
              <a:t>выполнения</a:t>
            </a:r>
          </a:p>
          <a:p>
            <a:r>
              <a:rPr lang="en-US" dirty="0" smtClean="0"/>
              <a:t>Priority class</a:t>
            </a:r>
            <a:endParaRPr lang="ru-RU" dirty="0" smtClean="0"/>
          </a:p>
          <a:p>
            <a:r>
              <a:rPr lang="en-US" dirty="0" smtClean="0"/>
              <a:t>Affinity</a:t>
            </a:r>
            <a:endParaRPr lang="ru-RU" dirty="0" smtClean="0"/>
          </a:p>
          <a:p>
            <a:pPr marL="0" indent="0">
              <a:buNone/>
            </a:pPr>
            <a:endParaRPr lang="en-US" dirty="0"/>
          </a:p>
        </p:txBody>
      </p:sp>
      <p:sp>
        <p:nvSpPr>
          <p:cNvPr id="2" name="Title 1"/>
          <p:cNvSpPr>
            <a:spLocks noGrp="1"/>
          </p:cNvSpPr>
          <p:nvPr>
            <p:ph type="title"/>
          </p:nvPr>
        </p:nvSpPr>
        <p:spPr/>
        <p:txBody>
          <a:bodyPr/>
          <a:lstStyle/>
          <a:p>
            <a:r>
              <a:rPr lang="ru-RU" dirty="0" smtClean="0"/>
              <a:t>Процесс</a:t>
            </a:r>
            <a:endParaRPr lang="en-US" dirty="0"/>
          </a:p>
        </p:txBody>
      </p:sp>
      <p:pic>
        <p:nvPicPr>
          <p:cNvPr id="1026" name="Picture 2" descr="C:\Users\plotnikov\Desktop\Многопоточное программирование под .NET 4.5\Лекция1\450px-Multithreaded_process.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56176" y="4221087"/>
            <a:ext cx="2646925" cy="2499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75504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ru-RU" dirty="0" smtClean="0"/>
              <a:t>Процесс (2)</a:t>
            </a:r>
            <a:endParaRPr lang="en-US" dirty="0"/>
          </a:p>
        </p:txBody>
      </p:sp>
      <p:pic>
        <p:nvPicPr>
          <p:cNvPr id="4" name="Picture 2" descr="C:\Users\plotnikov\Desktop\kampus-ekb-2014-03\05-multithreading\mnogopotochnost-v-Java-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6363" y="2204864"/>
            <a:ext cx="4581525"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30957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72067" y="2492896"/>
            <a:ext cx="7588365" cy="3633267"/>
          </a:xfrm>
        </p:spPr>
        <p:txBody>
          <a:bodyPr>
            <a:normAutofit lnSpcReduction="10000"/>
          </a:bodyPr>
          <a:lstStyle/>
          <a:p>
            <a:r>
              <a:rPr lang="ru-RU" dirty="0" smtClean="0"/>
              <a:t>Самостоятельная последовательность инструкций</a:t>
            </a:r>
          </a:p>
          <a:p>
            <a:r>
              <a:rPr lang="ru-RU" dirty="0" smtClean="0"/>
              <a:t>Ресурсы процесса общие между всеми его потоками</a:t>
            </a:r>
          </a:p>
          <a:p>
            <a:r>
              <a:rPr lang="ru-RU" dirty="0" smtClean="0"/>
              <a:t>Объект, управляемый планировщиком ОС</a:t>
            </a:r>
            <a:endParaRPr lang="en-US" dirty="0" smtClean="0"/>
          </a:p>
          <a:p>
            <a:pPr lvl="1"/>
            <a:r>
              <a:rPr lang="ru-RU" dirty="0" smtClean="0"/>
              <a:t>Свой контекст (стек, значения в регистрах</a:t>
            </a:r>
            <a:r>
              <a:rPr lang="en-US" dirty="0" smtClean="0"/>
              <a:t>)</a:t>
            </a:r>
            <a:endParaRPr lang="ru-RU" dirty="0" smtClean="0"/>
          </a:p>
          <a:p>
            <a:r>
              <a:rPr lang="en-US" dirty="0" smtClean="0"/>
              <a:t>Priority level</a:t>
            </a:r>
          </a:p>
          <a:p>
            <a:pPr lvl="1"/>
            <a:r>
              <a:rPr lang="en-US" dirty="0" smtClean="0"/>
              <a:t>=&gt; Base Priority = F(Priority Class, Priority Level)</a:t>
            </a:r>
            <a:endParaRPr lang="ru-RU" dirty="0" smtClean="0"/>
          </a:p>
          <a:p>
            <a:r>
              <a:rPr lang="ru-RU" dirty="0" smtClean="0"/>
              <a:t>Разделяет процессорное время со всеми остальными потоками ОС</a:t>
            </a:r>
          </a:p>
          <a:p>
            <a:r>
              <a:rPr lang="en-US" dirty="0" smtClean="0"/>
              <a:t>Affinity</a:t>
            </a:r>
            <a:endParaRPr lang="ru-RU" dirty="0" smtClean="0"/>
          </a:p>
          <a:p>
            <a:endParaRPr lang="ru-RU" dirty="0"/>
          </a:p>
          <a:p>
            <a:pPr lvl="1"/>
            <a:endParaRPr lang="ru-RU" dirty="0"/>
          </a:p>
          <a:p>
            <a:endParaRPr lang="en-US" dirty="0"/>
          </a:p>
        </p:txBody>
      </p:sp>
      <p:sp>
        <p:nvSpPr>
          <p:cNvPr id="2" name="Title 1"/>
          <p:cNvSpPr>
            <a:spLocks noGrp="1"/>
          </p:cNvSpPr>
          <p:nvPr>
            <p:ph type="title"/>
          </p:nvPr>
        </p:nvSpPr>
        <p:spPr/>
        <p:txBody>
          <a:bodyPr>
            <a:normAutofit/>
          </a:bodyPr>
          <a:lstStyle/>
          <a:p>
            <a:r>
              <a:rPr lang="ru-RU" dirty="0" smtClean="0"/>
              <a:t>Поток выполнения (</a:t>
            </a:r>
            <a:r>
              <a:rPr lang="en-US" dirty="0" smtClean="0"/>
              <a:t>Thread)</a:t>
            </a:r>
            <a:endParaRPr lang="en-US" dirty="0"/>
          </a:p>
        </p:txBody>
      </p:sp>
    </p:spTree>
    <p:extLst>
      <p:ext uri="{BB962C8B-B14F-4D97-AF65-F5344CB8AC3E}">
        <p14:creationId xmlns:p14="http://schemas.microsoft.com/office/powerpoint/2010/main" val="25432698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r>
              <a:rPr lang="ru-RU" dirty="0" smtClean="0"/>
              <a:t>Кооперативная</a:t>
            </a:r>
          </a:p>
          <a:p>
            <a:pPr lvl="1"/>
            <a:r>
              <a:rPr lang="ru-RU" dirty="0" smtClean="0"/>
              <a:t>Каждый поток сам заботится о том, чтобы отдавать процессорное время другим</a:t>
            </a:r>
            <a:endParaRPr lang="en-US" dirty="0" smtClean="0"/>
          </a:p>
          <a:p>
            <a:pPr lvl="1"/>
            <a:r>
              <a:rPr lang="ru-RU" dirty="0"/>
              <a:t>За рамками рассмотрения:</a:t>
            </a:r>
          </a:p>
          <a:p>
            <a:pPr lvl="2"/>
            <a:r>
              <a:rPr lang="en-US" dirty="0"/>
              <a:t>UMS</a:t>
            </a:r>
            <a:r>
              <a:rPr lang="ru-RU" dirty="0"/>
              <a:t> (</a:t>
            </a:r>
            <a:r>
              <a:rPr lang="en-US" dirty="0"/>
              <a:t>User-mode scheduling</a:t>
            </a:r>
            <a:r>
              <a:rPr lang="ru-RU" dirty="0"/>
              <a:t>)</a:t>
            </a:r>
            <a:r>
              <a:rPr lang="en-US" dirty="0"/>
              <a:t> threads</a:t>
            </a:r>
            <a:endParaRPr lang="ru-RU" dirty="0"/>
          </a:p>
          <a:p>
            <a:pPr lvl="2"/>
            <a:r>
              <a:rPr lang="en-US" dirty="0"/>
              <a:t>fibers</a:t>
            </a:r>
          </a:p>
          <a:p>
            <a:r>
              <a:rPr lang="ru-RU" dirty="0" smtClean="0"/>
              <a:t>Вытесняющая</a:t>
            </a:r>
          </a:p>
          <a:p>
            <a:pPr lvl="1"/>
            <a:r>
              <a:rPr lang="ru-RU" dirty="0" smtClean="0"/>
              <a:t>Специальный планировщик ОС принудительно переключает ядра процессора между потоками с учетом приоритетов</a:t>
            </a:r>
            <a:endParaRPr lang="en-US" dirty="0"/>
          </a:p>
        </p:txBody>
      </p:sp>
      <p:sp>
        <p:nvSpPr>
          <p:cNvPr id="2" name="Title 1"/>
          <p:cNvSpPr>
            <a:spLocks noGrp="1"/>
          </p:cNvSpPr>
          <p:nvPr>
            <p:ph type="title"/>
          </p:nvPr>
        </p:nvSpPr>
        <p:spPr/>
        <p:txBody>
          <a:bodyPr/>
          <a:lstStyle/>
          <a:p>
            <a:r>
              <a:rPr lang="ru-RU" dirty="0" smtClean="0"/>
              <a:t>Многозадачность</a:t>
            </a:r>
            <a:endParaRPr lang="en-US" dirty="0"/>
          </a:p>
        </p:txBody>
      </p:sp>
    </p:spTree>
    <p:extLst>
      <p:ext uri="{BB962C8B-B14F-4D97-AF65-F5344CB8AC3E}">
        <p14:creationId xmlns:p14="http://schemas.microsoft.com/office/powerpoint/2010/main" val="27579679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ru-RU" dirty="0" smtClean="0"/>
              <a:t>Вытесняющая многозадачность</a:t>
            </a:r>
            <a:endParaRPr lang="en-US" dirty="0"/>
          </a:p>
        </p:txBody>
      </p:sp>
      <p:pic>
        <p:nvPicPr>
          <p:cNvPr id="2052" name="Picture 4" descr="C:\Users\plotnikov\Desktop\Многопоточное программирование на C#\Лекция1\Untitle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1484784"/>
            <a:ext cx="7632848" cy="49802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47770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Waveform</Template>
  <TotalTime>0</TotalTime>
  <Words>1629</Words>
  <Application>Microsoft Office PowerPoint</Application>
  <PresentationFormat>Экран (4:3)</PresentationFormat>
  <Paragraphs>197</Paragraphs>
  <Slides>28</Slides>
  <Notes>8</Notes>
  <HiddenSlides>0</HiddenSlides>
  <MMClips>1</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28</vt:i4>
      </vt:variant>
    </vt:vector>
  </HeadingPairs>
  <TitlesOfParts>
    <vt:vector size="34" baseType="lpstr">
      <vt:lpstr>Calibri</vt:lpstr>
      <vt:lpstr>Candara</vt:lpstr>
      <vt:lpstr>Consolas</vt:lpstr>
      <vt:lpstr>Symbol</vt:lpstr>
      <vt:lpstr>Times New Roman</vt:lpstr>
      <vt:lpstr>Waveform</vt:lpstr>
      <vt:lpstr>Многопоточность в .NET</vt:lpstr>
      <vt:lpstr>Зачем все это нужно</vt:lpstr>
      <vt:lpstr>Зачем все это нужно (2)</vt:lpstr>
      <vt:lpstr>Презентация PowerPoint</vt:lpstr>
      <vt:lpstr>Процесс</vt:lpstr>
      <vt:lpstr>Процесс (2)</vt:lpstr>
      <vt:lpstr>Поток выполнения (Thread)</vt:lpstr>
      <vt:lpstr>Многозадачность</vt:lpstr>
      <vt:lpstr>Вытесняющая многозадачность</vt:lpstr>
      <vt:lpstr>Приоритеты потоков</vt:lpstr>
      <vt:lpstr>Приоритеты потоков (2)</vt:lpstr>
      <vt:lpstr>Планировщик потоков</vt:lpstr>
      <vt:lpstr>Планировщик потоков (2)</vt:lpstr>
      <vt:lpstr>Multicore</vt:lpstr>
      <vt:lpstr>Закон Амдала</vt:lpstr>
      <vt:lpstr>Примитивы синхронизации</vt:lpstr>
      <vt:lpstr>Monitor и lock</vt:lpstr>
      <vt:lpstr>Thread Pool</vt:lpstr>
      <vt:lpstr>Monitor .Pulse и .Wait</vt:lpstr>
      <vt:lpstr>Thread Pool .NET 4.0</vt:lpstr>
      <vt:lpstr>Thread Pool .NET 4.0</vt:lpstr>
      <vt:lpstr>Data parallelism</vt:lpstr>
      <vt:lpstr>PLINQ</vt:lpstr>
      <vt:lpstr>Concurrency</vt:lpstr>
      <vt:lpstr>Order</vt:lpstr>
      <vt:lpstr>Buffering</vt:lpstr>
      <vt:lpstr>Partitioning</vt:lpstr>
      <vt:lpstr>HowTo Data Parallelism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2021-04-20T14:25:12Z</dcterms:created>
  <dcterms:modified xsi:type="dcterms:W3CDTF">2021-04-20T14:25:25Z</dcterms:modified>
</cp:coreProperties>
</file>

<file path=docProps/thumbnail.jpeg>
</file>